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43"/>
  </p:notesMasterIdLst>
  <p:sldIdLst>
    <p:sldId id="284" r:id="rId2"/>
    <p:sldId id="257" r:id="rId3"/>
    <p:sldId id="258" r:id="rId4"/>
    <p:sldId id="378" r:id="rId5"/>
    <p:sldId id="325" r:id="rId6"/>
    <p:sldId id="368" r:id="rId7"/>
    <p:sldId id="400" r:id="rId8"/>
    <p:sldId id="401" r:id="rId9"/>
    <p:sldId id="371" r:id="rId10"/>
    <p:sldId id="376" r:id="rId11"/>
    <p:sldId id="377" r:id="rId12"/>
    <p:sldId id="311" r:id="rId13"/>
    <p:sldId id="312" r:id="rId14"/>
    <p:sldId id="313" r:id="rId15"/>
    <p:sldId id="314" r:id="rId16"/>
    <p:sldId id="315" r:id="rId17"/>
    <p:sldId id="316" r:id="rId18"/>
    <p:sldId id="317" r:id="rId19"/>
    <p:sldId id="319" r:id="rId20"/>
    <p:sldId id="289" r:id="rId21"/>
    <p:sldId id="265" r:id="rId22"/>
    <p:sldId id="389" r:id="rId23"/>
    <p:sldId id="390" r:id="rId24"/>
    <p:sldId id="392" r:id="rId25"/>
    <p:sldId id="393" r:id="rId26"/>
    <p:sldId id="394" r:id="rId27"/>
    <p:sldId id="395" r:id="rId28"/>
    <p:sldId id="396" r:id="rId29"/>
    <p:sldId id="397" r:id="rId30"/>
    <p:sldId id="398" r:id="rId31"/>
    <p:sldId id="399" r:id="rId32"/>
    <p:sldId id="379" r:id="rId33"/>
    <p:sldId id="380" r:id="rId34"/>
    <p:sldId id="381" r:id="rId35"/>
    <p:sldId id="382" r:id="rId36"/>
    <p:sldId id="383" r:id="rId37"/>
    <p:sldId id="384" r:id="rId38"/>
    <p:sldId id="385" r:id="rId39"/>
    <p:sldId id="386" r:id="rId40"/>
    <p:sldId id="387" r:id="rId41"/>
    <p:sldId id="388" r:id="rId42"/>
  </p:sldIdLst>
  <p:sldSz cx="9144000" cy="5143500" type="screen16x9"/>
  <p:notesSz cx="6772275" cy="99044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921" autoAdjust="0"/>
  </p:normalViewPr>
  <p:slideViewPr>
    <p:cSldViewPr>
      <p:cViewPr varScale="1">
        <p:scale>
          <a:sx n="112" d="100"/>
          <a:sy n="112" d="100"/>
        </p:scale>
        <p:origin x="610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jpeg"/><Relationship Id="rId4" Type="http://schemas.openxmlformats.org/officeDocument/2006/relationships/image" Target="../media/image8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47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B6360E-7686-4075-8F87-7ED4A3CA73CF}" type="doc">
      <dgm:prSet loTypeId="urn:microsoft.com/office/officeart/2005/8/layout/radial2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735DD4B-75A5-483B-9F99-EB5FDD57A014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253BC761-4583-4C74-BEAE-10199DA6DA91}" type="parTrans" cxnId="{90AAC0F1-D092-4510-858F-74DEB47786A7}">
      <dgm:prSet/>
      <dgm:spPr/>
      <dgm:t>
        <a:bodyPr/>
        <a:lstStyle/>
        <a:p>
          <a:endParaRPr lang="ru-RU"/>
        </a:p>
      </dgm:t>
    </dgm:pt>
    <dgm:pt modelId="{7CA680BD-387D-40CE-A4FD-4CF82EB99834}" type="sibTrans" cxnId="{90AAC0F1-D092-4510-858F-74DEB47786A7}">
      <dgm:prSet/>
      <dgm:spPr/>
      <dgm:t>
        <a:bodyPr/>
        <a:lstStyle/>
        <a:p>
          <a:endParaRPr lang="ru-RU"/>
        </a:p>
      </dgm:t>
    </dgm:pt>
    <dgm:pt modelId="{530DDB39-BB88-4D0C-8981-01AD8A77E14B}">
      <dgm:prSet phldrT="[Текст]"/>
      <dgm:spPr/>
      <dgm:t>
        <a:bodyPr/>
        <a:lstStyle/>
        <a:p>
          <a:endParaRPr lang="ru-RU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7E215FB4-DCD1-408C-9A99-0D205EA2F302}" type="parTrans" cxnId="{03C68D09-4699-46BB-8180-7A25BDC68961}">
      <dgm:prSet/>
      <dgm:spPr/>
      <dgm:t>
        <a:bodyPr/>
        <a:lstStyle/>
        <a:p>
          <a:endParaRPr lang="ru-RU"/>
        </a:p>
      </dgm:t>
    </dgm:pt>
    <dgm:pt modelId="{70A1FFCA-EDF2-4283-B5A4-C3944F13B0E0}" type="sibTrans" cxnId="{03C68D09-4699-46BB-8180-7A25BDC68961}">
      <dgm:prSet/>
      <dgm:spPr/>
      <dgm:t>
        <a:bodyPr/>
        <a:lstStyle/>
        <a:p>
          <a:endParaRPr lang="ru-RU"/>
        </a:p>
      </dgm:t>
    </dgm:pt>
    <dgm:pt modelId="{E209B6D0-B125-481C-A9FB-F1AC1354C082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B2675D43-81D0-4C66-A5B9-4A0513A51802}" type="parTrans" cxnId="{A48864F0-1C62-4FE5-8495-9A8907967721}">
      <dgm:prSet/>
      <dgm:spPr/>
      <dgm:t>
        <a:bodyPr/>
        <a:lstStyle/>
        <a:p>
          <a:endParaRPr lang="ru-RU"/>
        </a:p>
      </dgm:t>
    </dgm:pt>
    <dgm:pt modelId="{D4DA04E6-F270-4BF9-BD34-1DCA8BB6E8D5}" type="sibTrans" cxnId="{A48864F0-1C62-4FE5-8495-9A8907967721}">
      <dgm:prSet/>
      <dgm:spPr/>
      <dgm:t>
        <a:bodyPr/>
        <a:lstStyle/>
        <a:p>
          <a:endParaRPr lang="ru-RU"/>
        </a:p>
      </dgm:t>
    </dgm:pt>
    <dgm:pt modelId="{6C24C9E1-B911-48AB-AF83-38542B5A4210}">
      <dgm:prSet phldrT="[Текст]"/>
      <dgm:spPr/>
      <dgm:t>
        <a:bodyPr/>
        <a:lstStyle/>
        <a:p>
          <a:endParaRPr lang="ru-RU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EF7B511-E12E-432D-AF91-5175A30D7AFC}" type="parTrans" cxnId="{88F8D67C-BB4B-45DA-839A-AAE6EBF4F51B}">
      <dgm:prSet/>
      <dgm:spPr/>
      <dgm:t>
        <a:bodyPr/>
        <a:lstStyle/>
        <a:p>
          <a:endParaRPr lang="ru-RU"/>
        </a:p>
      </dgm:t>
    </dgm:pt>
    <dgm:pt modelId="{F00F3B12-E105-4079-A6A9-88597B4970EC}" type="sibTrans" cxnId="{88F8D67C-BB4B-45DA-839A-AAE6EBF4F51B}">
      <dgm:prSet/>
      <dgm:spPr/>
      <dgm:t>
        <a:bodyPr/>
        <a:lstStyle/>
        <a:p>
          <a:endParaRPr lang="ru-RU"/>
        </a:p>
      </dgm:t>
    </dgm:pt>
    <dgm:pt modelId="{94B3C30B-2773-48C3-A36C-80F593A5D890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047E6149-6E64-4937-A606-FEB5F3195E37}" type="parTrans" cxnId="{22554A99-1A21-4C94-B190-652D689F266C}">
      <dgm:prSet/>
      <dgm:spPr/>
      <dgm:t>
        <a:bodyPr/>
        <a:lstStyle/>
        <a:p>
          <a:endParaRPr lang="ru-RU"/>
        </a:p>
      </dgm:t>
    </dgm:pt>
    <dgm:pt modelId="{C682F623-6BCC-4FE2-8976-E16104C48B0E}" type="sibTrans" cxnId="{22554A99-1A21-4C94-B190-652D689F266C}">
      <dgm:prSet/>
      <dgm:spPr/>
      <dgm:t>
        <a:bodyPr/>
        <a:lstStyle/>
        <a:p>
          <a:endParaRPr lang="ru-RU"/>
        </a:p>
      </dgm:t>
    </dgm:pt>
    <dgm:pt modelId="{2474D713-0B51-41FD-B7F7-A7C914759C85}">
      <dgm:prSet phldrT="[Текст]"/>
      <dgm:spPr/>
      <dgm:t>
        <a:bodyPr/>
        <a:lstStyle/>
        <a:p>
          <a:endParaRPr lang="ru-RU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31B6651F-B863-443F-BD90-B970826123B2}" type="parTrans" cxnId="{912DB0A8-06C9-4379-87CB-762B26374134}">
      <dgm:prSet/>
      <dgm:spPr/>
      <dgm:t>
        <a:bodyPr/>
        <a:lstStyle/>
        <a:p>
          <a:endParaRPr lang="ru-RU"/>
        </a:p>
      </dgm:t>
    </dgm:pt>
    <dgm:pt modelId="{62B624C8-4A71-4A3D-862E-3F16AB617B89}" type="sibTrans" cxnId="{912DB0A8-06C9-4379-87CB-762B26374134}">
      <dgm:prSet/>
      <dgm:spPr/>
      <dgm:t>
        <a:bodyPr/>
        <a:lstStyle/>
        <a:p>
          <a:endParaRPr lang="ru-RU"/>
        </a:p>
      </dgm:t>
    </dgm:pt>
    <dgm:pt modelId="{3F19ECBD-B53E-4680-BE48-E9376254B97A}" type="pres">
      <dgm:prSet presAssocID="{2DB6360E-7686-4075-8F87-7ED4A3CA73CF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04E7043-CDBB-430C-8624-2450233778DB}" type="pres">
      <dgm:prSet presAssocID="{2DB6360E-7686-4075-8F87-7ED4A3CA73CF}" presName="cycle" presStyleCnt="0"/>
      <dgm:spPr/>
    </dgm:pt>
    <dgm:pt modelId="{A581BE2B-3111-48E8-8B9F-9F5B2501A91F}" type="pres">
      <dgm:prSet presAssocID="{2DB6360E-7686-4075-8F87-7ED4A3CA73CF}" presName="centerShape" presStyleCnt="0"/>
      <dgm:spPr/>
    </dgm:pt>
    <dgm:pt modelId="{A3A1BB82-94F1-4052-BDBB-E0315F538CAC}" type="pres">
      <dgm:prSet presAssocID="{2DB6360E-7686-4075-8F87-7ED4A3CA73CF}" presName="connSite" presStyleLbl="node1" presStyleIdx="0" presStyleCnt="4"/>
      <dgm:spPr/>
    </dgm:pt>
    <dgm:pt modelId="{8384847E-0C44-4216-B99E-2E6254087C8E}" type="pres">
      <dgm:prSet presAssocID="{2DB6360E-7686-4075-8F87-7ED4A3CA73CF}" presName="visible" presStyleLbl="node1" presStyleIdx="0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ru-RU"/>
        </a:p>
      </dgm:t>
    </dgm:pt>
    <dgm:pt modelId="{4A024A79-63E5-4605-BD96-890348FB0575}" type="pres">
      <dgm:prSet presAssocID="{253BC761-4583-4C74-BEAE-10199DA6DA91}" presName="Name25" presStyleLbl="parChTrans1D1" presStyleIdx="0" presStyleCnt="3"/>
      <dgm:spPr/>
      <dgm:t>
        <a:bodyPr/>
        <a:lstStyle/>
        <a:p>
          <a:endParaRPr lang="ru-RU"/>
        </a:p>
      </dgm:t>
    </dgm:pt>
    <dgm:pt modelId="{82FC2D2F-F663-422C-A4DF-9FF14EE9E3F7}" type="pres">
      <dgm:prSet presAssocID="{D735DD4B-75A5-483B-9F99-EB5FDD57A014}" presName="node" presStyleCnt="0"/>
      <dgm:spPr/>
    </dgm:pt>
    <dgm:pt modelId="{BD70F05D-FAA5-46A1-9701-9AE9B88E7FEA}" type="pres">
      <dgm:prSet presAssocID="{D735DD4B-75A5-483B-9F99-EB5FDD57A014}" presName="parentNode" presStyleLbl="node1" presStyleIdx="1" presStyleCnt="4" custScaleX="135265" custScaleY="12751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01062A-CEF8-4231-B391-86ABA25B6E6E}" type="pres">
      <dgm:prSet presAssocID="{D735DD4B-75A5-483B-9F99-EB5FDD57A014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CFC3A2-8A8A-4285-8160-B5354B8E4AFB}" type="pres">
      <dgm:prSet presAssocID="{B2675D43-81D0-4C66-A5B9-4A0513A51802}" presName="Name25" presStyleLbl="parChTrans1D1" presStyleIdx="1" presStyleCnt="3"/>
      <dgm:spPr/>
      <dgm:t>
        <a:bodyPr/>
        <a:lstStyle/>
        <a:p>
          <a:endParaRPr lang="ru-RU"/>
        </a:p>
      </dgm:t>
    </dgm:pt>
    <dgm:pt modelId="{E1795603-662F-4CF6-8AAC-32B0F23F790B}" type="pres">
      <dgm:prSet presAssocID="{E209B6D0-B125-481C-A9FB-F1AC1354C082}" presName="node" presStyleCnt="0"/>
      <dgm:spPr/>
    </dgm:pt>
    <dgm:pt modelId="{82241044-C8CA-4FA8-844A-02D20CBBF7C3}" type="pres">
      <dgm:prSet presAssocID="{E209B6D0-B125-481C-A9FB-F1AC1354C082}" presName="parentNode" presStyleLbl="node1" presStyleIdx="2" presStyleCnt="4" custScaleX="130812" custScaleY="12284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8B7A1E-8A09-49E5-A7F5-ED6C3907F38B}" type="pres">
      <dgm:prSet presAssocID="{E209B6D0-B125-481C-A9FB-F1AC1354C082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4B4B5D-EF1C-4F33-B77D-4C2C9A514B23}" type="pres">
      <dgm:prSet presAssocID="{047E6149-6E64-4937-A606-FEB5F3195E37}" presName="Name25" presStyleLbl="parChTrans1D1" presStyleIdx="2" presStyleCnt="3"/>
      <dgm:spPr/>
      <dgm:t>
        <a:bodyPr/>
        <a:lstStyle/>
        <a:p>
          <a:endParaRPr lang="ru-RU"/>
        </a:p>
      </dgm:t>
    </dgm:pt>
    <dgm:pt modelId="{EEB2ED70-B5A8-486D-8DF3-C7CD10C7C3AC}" type="pres">
      <dgm:prSet presAssocID="{94B3C30B-2773-48C3-A36C-80F593A5D890}" presName="node" presStyleCnt="0"/>
      <dgm:spPr/>
    </dgm:pt>
    <dgm:pt modelId="{A7BB14EC-E340-4F35-BAB9-99A359397A76}" type="pres">
      <dgm:prSet presAssocID="{94B3C30B-2773-48C3-A36C-80F593A5D890}" presName="parentNode" presStyleLbl="node1" presStyleIdx="3" presStyleCnt="4" custScaleX="130812" custScaleY="12284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2B2B35-4345-4429-9C1B-086390121388}" type="pres">
      <dgm:prSet presAssocID="{94B3C30B-2773-48C3-A36C-80F593A5D890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8864F0-1C62-4FE5-8495-9A8907967721}" srcId="{2DB6360E-7686-4075-8F87-7ED4A3CA73CF}" destId="{E209B6D0-B125-481C-A9FB-F1AC1354C082}" srcOrd="1" destOrd="0" parTransId="{B2675D43-81D0-4C66-A5B9-4A0513A51802}" sibTransId="{D4DA04E6-F270-4BF9-BD34-1DCA8BB6E8D5}"/>
    <dgm:cxn modelId="{85336852-01C7-4DE3-97CC-A8079484ED47}" type="presOf" srcId="{2DB6360E-7686-4075-8F87-7ED4A3CA73CF}" destId="{3F19ECBD-B53E-4680-BE48-E9376254B97A}" srcOrd="0" destOrd="0" presId="urn:microsoft.com/office/officeart/2005/8/layout/radial2"/>
    <dgm:cxn modelId="{6668026E-96F8-4764-8896-B0C6AC71C1CE}" type="presOf" srcId="{B2675D43-81D0-4C66-A5B9-4A0513A51802}" destId="{16CFC3A2-8A8A-4285-8160-B5354B8E4AFB}" srcOrd="0" destOrd="0" presId="urn:microsoft.com/office/officeart/2005/8/layout/radial2"/>
    <dgm:cxn modelId="{499B645D-3061-44BD-9B29-8EAF9E4A88D8}" type="presOf" srcId="{2474D713-0B51-41FD-B7F7-A7C914759C85}" destId="{A52B2B35-4345-4429-9C1B-086390121388}" srcOrd="0" destOrd="0" presId="urn:microsoft.com/office/officeart/2005/8/layout/radial2"/>
    <dgm:cxn modelId="{4AF61637-FD3C-4D97-AF8A-F95B496B7931}" type="presOf" srcId="{94B3C30B-2773-48C3-A36C-80F593A5D890}" destId="{A7BB14EC-E340-4F35-BAB9-99A359397A76}" srcOrd="0" destOrd="0" presId="urn:microsoft.com/office/officeart/2005/8/layout/radial2"/>
    <dgm:cxn modelId="{EB32938E-DBFD-4B70-98CB-730424F196F3}" type="presOf" srcId="{6C24C9E1-B911-48AB-AF83-38542B5A4210}" destId="{498B7A1E-8A09-49E5-A7F5-ED6C3907F38B}" srcOrd="0" destOrd="0" presId="urn:microsoft.com/office/officeart/2005/8/layout/radial2"/>
    <dgm:cxn modelId="{C08361C3-1CB6-4C39-A953-1DDD8046278E}" type="presOf" srcId="{D735DD4B-75A5-483B-9F99-EB5FDD57A014}" destId="{BD70F05D-FAA5-46A1-9701-9AE9B88E7FEA}" srcOrd="0" destOrd="0" presId="urn:microsoft.com/office/officeart/2005/8/layout/radial2"/>
    <dgm:cxn modelId="{14C7149D-533C-46F1-BEAC-1DFB29319555}" type="presOf" srcId="{E209B6D0-B125-481C-A9FB-F1AC1354C082}" destId="{82241044-C8CA-4FA8-844A-02D20CBBF7C3}" srcOrd="0" destOrd="0" presId="urn:microsoft.com/office/officeart/2005/8/layout/radial2"/>
    <dgm:cxn modelId="{A814C3D6-FD51-4BC3-A7F7-B396D0119755}" type="presOf" srcId="{253BC761-4583-4C74-BEAE-10199DA6DA91}" destId="{4A024A79-63E5-4605-BD96-890348FB0575}" srcOrd="0" destOrd="0" presId="urn:microsoft.com/office/officeart/2005/8/layout/radial2"/>
    <dgm:cxn modelId="{03C68D09-4699-46BB-8180-7A25BDC68961}" srcId="{D735DD4B-75A5-483B-9F99-EB5FDD57A014}" destId="{530DDB39-BB88-4D0C-8981-01AD8A77E14B}" srcOrd="0" destOrd="0" parTransId="{7E215FB4-DCD1-408C-9A99-0D205EA2F302}" sibTransId="{70A1FFCA-EDF2-4283-B5A4-C3944F13B0E0}"/>
    <dgm:cxn modelId="{90AAC0F1-D092-4510-858F-74DEB47786A7}" srcId="{2DB6360E-7686-4075-8F87-7ED4A3CA73CF}" destId="{D735DD4B-75A5-483B-9F99-EB5FDD57A014}" srcOrd="0" destOrd="0" parTransId="{253BC761-4583-4C74-BEAE-10199DA6DA91}" sibTransId="{7CA680BD-387D-40CE-A4FD-4CF82EB99834}"/>
    <dgm:cxn modelId="{88F8D67C-BB4B-45DA-839A-AAE6EBF4F51B}" srcId="{E209B6D0-B125-481C-A9FB-F1AC1354C082}" destId="{6C24C9E1-B911-48AB-AF83-38542B5A4210}" srcOrd="0" destOrd="0" parTransId="{CEF7B511-E12E-432D-AF91-5175A30D7AFC}" sibTransId="{F00F3B12-E105-4079-A6A9-88597B4970EC}"/>
    <dgm:cxn modelId="{22554A99-1A21-4C94-B190-652D689F266C}" srcId="{2DB6360E-7686-4075-8F87-7ED4A3CA73CF}" destId="{94B3C30B-2773-48C3-A36C-80F593A5D890}" srcOrd="2" destOrd="0" parTransId="{047E6149-6E64-4937-A606-FEB5F3195E37}" sibTransId="{C682F623-6BCC-4FE2-8976-E16104C48B0E}"/>
    <dgm:cxn modelId="{A011EF59-241C-4D1F-99BF-D7A63BBE1407}" type="presOf" srcId="{530DDB39-BB88-4D0C-8981-01AD8A77E14B}" destId="{1701062A-CEF8-4231-B391-86ABA25B6E6E}" srcOrd="0" destOrd="0" presId="urn:microsoft.com/office/officeart/2005/8/layout/radial2"/>
    <dgm:cxn modelId="{912DB0A8-06C9-4379-87CB-762B26374134}" srcId="{94B3C30B-2773-48C3-A36C-80F593A5D890}" destId="{2474D713-0B51-41FD-B7F7-A7C914759C85}" srcOrd="0" destOrd="0" parTransId="{31B6651F-B863-443F-BD90-B970826123B2}" sibTransId="{62B624C8-4A71-4A3D-862E-3F16AB617B89}"/>
    <dgm:cxn modelId="{73447D23-F11D-4900-9A6F-A84A115174AF}" type="presOf" srcId="{047E6149-6E64-4937-A606-FEB5F3195E37}" destId="{DC4B4B5D-EF1C-4F33-B77D-4C2C9A514B23}" srcOrd="0" destOrd="0" presId="urn:microsoft.com/office/officeart/2005/8/layout/radial2"/>
    <dgm:cxn modelId="{8AF5A4CB-2860-499D-8761-CAADC8C12722}" type="presParOf" srcId="{3F19ECBD-B53E-4680-BE48-E9376254B97A}" destId="{104E7043-CDBB-430C-8624-2450233778DB}" srcOrd="0" destOrd="0" presId="urn:microsoft.com/office/officeart/2005/8/layout/radial2"/>
    <dgm:cxn modelId="{6124B1B7-1FC0-44DE-A8A9-D5460D7384BF}" type="presParOf" srcId="{104E7043-CDBB-430C-8624-2450233778DB}" destId="{A581BE2B-3111-48E8-8B9F-9F5B2501A91F}" srcOrd="0" destOrd="0" presId="urn:microsoft.com/office/officeart/2005/8/layout/radial2"/>
    <dgm:cxn modelId="{C340FC04-EDB8-4010-AC93-65D4761078E8}" type="presParOf" srcId="{A581BE2B-3111-48E8-8B9F-9F5B2501A91F}" destId="{A3A1BB82-94F1-4052-BDBB-E0315F538CAC}" srcOrd="0" destOrd="0" presId="urn:microsoft.com/office/officeart/2005/8/layout/radial2"/>
    <dgm:cxn modelId="{B81DCB24-032C-419C-B743-EC036182DEA5}" type="presParOf" srcId="{A581BE2B-3111-48E8-8B9F-9F5B2501A91F}" destId="{8384847E-0C44-4216-B99E-2E6254087C8E}" srcOrd="1" destOrd="0" presId="urn:microsoft.com/office/officeart/2005/8/layout/radial2"/>
    <dgm:cxn modelId="{DC9A5D06-ABF8-4AC5-9443-900E70B9AC7E}" type="presParOf" srcId="{104E7043-CDBB-430C-8624-2450233778DB}" destId="{4A024A79-63E5-4605-BD96-890348FB0575}" srcOrd="1" destOrd="0" presId="urn:microsoft.com/office/officeart/2005/8/layout/radial2"/>
    <dgm:cxn modelId="{EC9532FE-E360-4073-A87C-769ACF5480D6}" type="presParOf" srcId="{104E7043-CDBB-430C-8624-2450233778DB}" destId="{82FC2D2F-F663-422C-A4DF-9FF14EE9E3F7}" srcOrd="2" destOrd="0" presId="urn:microsoft.com/office/officeart/2005/8/layout/radial2"/>
    <dgm:cxn modelId="{212580A6-5345-45EA-A3C7-CE3BC5EA0139}" type="presParOf" srcId="{82FC2D2F-F663-422C-A4DF-9FF14EE9E3F7}" destId="{BD70F05D-FAA5-46A1-9701-9AE9B88E7FEA}" srcOrd="0" destOrd="0" presId="urn:microsoft.com/office/officeart/2005/8/layout/radial2"/>
    <dgm:cxn modelId="{91E8AA0A-7E46-45E7-8E89-ACC58CE2F729}" type="presParOf" srcId="{82FC2D2F-F663-422C-A4DF-9FF14EE9E3F7}" destId="{1701062A-CEF8-4231-B391-86ABA25B6E6E}" srcOrd="1" destOrd="0" presId="urn:microsoft.com/office/officeart/2005/8/layout/radial2"/>
    <dgm:cxn modelId="{AC7290F4-3F00-4953-896A-5B80B3A82DBA}" type="presParOf" srcId="{104E7043-CDBB-430C-8624-2450233778DB}" destId="{16CFC3A2-8A8A-4285-8160-B5354B8E4AFB}" srcOrd="3" destOrd="0" presId="urn:microsoft.com/office/officeart/2005/8/layout/radial2"/>
    <dgm:cxn modelId="{6CFDDEE7-5EE3-4241-9455-09981BE9D60D}" type="presParOf" srcId="{104E7043-CDBB-430C-8624-2450233778DB}" destId="{E1795603-662F-4CF6-8AAC-32B0F23F790B}" srcOrd="4" destOrd="0" presId="urn:microsoft.com/office/officeart/2005/8/layout/radial2"/>
    <dgm:cxn modelId="{700C1A63-F52B-43D3-8098-E7ED771FAC89}" type="presParOf" srcId="{E1795603-662F-4CF6-8AAC-32B0F23F790B}" destId="{82241044-C8CA-4FA8-844A-02D20CBBF7C3}" srcOrd="0" destOrd="0" presId="urn:microsoft.com/office/officeart/2005/8/layout/radial2"/>
    <dgm:cxn modelId="{1F158FB6-B09C-4124-94E4-B779F494D59A}" type="presParOf" srcId="{E1795603-662F-4CF6-8AAC-32B0F23F790B}" destId="{498B7A1E-8A09-49E5-A7F5-ED6C3907F38B}" srcOrd="1" destOrd="0" presId="urn:microsoft.com/office/officeart/2005/8/layout/radial2"/>
    <dgm:cxn modelId="{7E767E38-4EEB-466F-A664-E9C17A3C36D5}" type="presParOf" srcId="{104E7043-CDBB-430C-8624-2450233778DB}" destId="{DC4B4B5D-EF1C-4F33-B77D-4C2C9A514B23}" srcOrd="5" destOrd="0" presId="urn:microsoft.com/office/officeart/2005/8/layout/radial2"/>
    <dgm:cxn modelId="{A8B6E1CF-94EE-4800-84F6-D32558251D17}" type="presParOf" srcId="{104E7043-CDBB-430C-8624-2450233778DB}" destId="{EEB2ED70-B5A8-486D-8DF3-C7CD10C7C3AC}" srcOrd="6" destOrd="0" presId="urn:microsoft.com/office/officeart/2005/8/layout/radial2"/>
    <dgm:cxn modelId="{E58927FC-9421-47F2-B33D-96AA6DC82FAC}" type="presParOf" srcId="{EEB2ED70-B5A8-486D-8DF3-C7CD10C7C3AC}" destId="{A7BB14EC-E340-4F35-BAB9-99A359397A76}" srcOrd="0" destOrd="0" presId="urn:microsoft.com/office/officeart/2005/8/layout/radial2"/>
    <dgm:cxn modelId="{57AF0219-16DD-4612-AC47-E4D2AF05C99D}" type="presParOf" srcId="{EEB2ED70-B5A8-486D-8DF3-C7CD10C7C3AC}" destId="{A52B2B35-4345-4429-9C1B-086390121388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485F5E-4BBD-4298-B42C-62C40C20743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4" csCatId="accent1" phldr="1"/>
      <dgm:spPr/>
    </dgm:pt>
    <dgm:pt modelId="{B39C578C-0E8D-457A-A0B0-DE4392963897}">
      <dgm:prSet phldrT="[Текст]" custT="1"/>
      <dgm:spPr>
        <a:solidFill>
          <a:srgbClr val="0070C0"/>
        </a:solidFill>
      </dgm:spPr>
      <dgm:t>
        <a:bodyPr/>
        <a:lstStyle/>
        <a:p>
          <a:endParaRPr lang="ru-RU" sz="1800" b="1" dirty="0" smtClean="0">
            <a:latin typeface="+mn-lt"/>
          </a:endParaRPr>
        </a:p>
        <a:p>
          <a:r>
            <a:rPr lang="ru-RU" sz="1800" b="1" dirty="0" smtClean="0">
              <a:latin typeface="+mn-lt"/>
            </a:rPr>
            <a:t>Повышение социальной защищенности граждан</a:t>
          </a:r>
        </a:p>
        <a:p>
          <a:endParaRPr lang="ru-RU" sz="1800" b="1" dirty="0">
            <a:latin typeface="+mn-lt"/>
          </a:endParaRPr>
        </a:p>
      </dgm:t>
    </dgm:pt>
    <dgm:pt modelId="{B2411444-3ED9-498C-909D-D3F53DBACBBA}" type="parTrans" cxnId="{A0CB49A7-B276-44B2-A93A-ED5E67C236C3}">
      <dgm:prSet/>
      <dgm:spPr/>
      <dgm:t>
        <a:bodyPr/>
        <a:lstStyle/>
        <a:p>
          <a:endParaRPr lang="ru-RU" sz="1800" b="1">
            <a:latin typeface="+mn-lt"/>
          </a:endParaRPr>
        </a:p>
      </dgm:t>
    </dgm:pt>
    <dgm:pt modelId="{54B80952-0A09-47D4-A6A4-FF0EDFFE0C09}" type="sibTrans" cxnId="{A0CB49A7-B276-44B2-A93A-ED5E67C236C3}">
      <dgm:prSet/>
      <dgm:spPr>
        <a:noFill/>
      </dgm:spPr>
      <dgm:t>
        <a:bodyPr/>
        <a:lstStyle/>
        <a:p>
          <a:endParaRPr lang="ru-RU" sz="1800" b="1">
            <a:latin typeface="+mn-lt"/>
          </a:endParaRPr>
        </a:p>
      </dgm:t>
    </dgm:pt>
    <dgm:pt modelId="{FD715CFB-81FA-421E-AA82-B269A3B45212}">
      <dgm:prSet phldrT="[Текст]" custT="1"/>
      <dgm:spPr>
        <a:solidFill>
          <a:srgbClr val="00B0F0"/>
        </a:solidFill>
      </dgm:spPr>
      <dgm:t>
        <a:bodyPr/>
        <a:lstStyle/>
        <a:p>
          <a:endParaRPr lang="ru-RU" sz="1800" b="1" dirty="0" smtClean="0">
            <a:latin typeface="+mn-lt"/>
          </a:endParaRPr>
        </a:p>
        <a:p>
          <a:r>
            <a:rPr lang="ru-RU" sz="1800" b="1" dirty="0" smtClean="0">
              <a:latin typeface="+mn-lt"/>
            </a:rPr>
            <a:t>Снижение издержек страхователей на обработку и расчет пособий</a:t>
          </a:r>
        </a:p>
        <a:p>
          <a:endParaRPr lang="ru-RU" sz="1800" b="1" dirty="0">
            <a:latin typeface="+mn-lt"/>
          </a:endParaRPr>
        </a:p>
      </dgm:t>
    </dgm:pt>
    <dgm:pt modelId="{C6D4D6BE-6D7A-4D88-A2E8-9F4D87E34E3A}" type="parTrans" cxnId="{8C0E92C8-E800-4509-B5EF-047D20A1E4A8}">
      <dgm:prSet/>
      <dgm:spPr/>
      <dgm:t>
        <a:bodyPr/>
        <a:lstStyle/>
        <a:p>
          <a:endParaRPr lang="ru-RU" sz="1800" b="1">
            <a:latin typeface="+mn-lt"/>
          </a:endParaRPr>
        </a:p>
      </dgm:t>
    </dgm:pt>
    <dgm:pt modelId="{A6E3218B-2CB9-4846-AE8C-7D147BF572D4}" type="sibTrans" cxnId="{8C0E92C8-E800-4509-B5EF-047D20A1E4A8}">
      <dgm:prSet/>
      <dgm:spPr/>
      <dgm:t>
        <a:bodyPr/>
        <a:lstStyle/>
        <a:p>
          <a:endParaRPr lang="ru-RU" sz="1800" b="1">
            <a:latin typeface="+mn-lt"/>
          </a:endParaRPr>
        </a:p>
      </dgm:t>
    </dgm:pt>
    <dgm:pt modelId="{19C13FC9-A176-4149-A68F-A6D529571C2C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800" b="1" dirty="0" smtClean="0">
              <a:latin typeface="+mn-lt"/>
            </a:rPr>
            <a:t>Создание прозрачного механизма назначения и выплаты пособий</a:t>
          </a:r>
          <a:endParaRPr lang="ru-RU" sz="1800" b="1" dirty="0">
            <a:latin typeface="+mn-lt"/>
          </a:endParaRPr>
        </a:p>
      </dgm:t>
    </dgm:pt>
    <dgm:pt modelId="{19567366-C5B0-4385-9C9B-71E0D06206B3}" type="parTrans" cxnId="{F831A3E2-4C19-4479-AC2C-9DC12D2CC3C0}">
      <dgm:prSet/>
      <dgm:spPr/>
      <dgm:t>
        <a:bodyPr/>
        <a:lstStyle/>
        <a:p>
          <a:endParaRPr lang="ru-RU" sz="1800" b="1">
            <a:latin typeface="+mn-lt"/>
          </a:endParaRPr>
        </a:p>
      </dgm:t>
    </dgm:pt>
    <dgm:pt modelId="{183D538F-1ED7-408E-9343-1E0FD4075BA5}" type="sibTrans" cxnId="{F831A3E2-4C19-4479-AC2C-9DC12D2CC3C0}">
      <dgm:prSet/>
      <dgm:spPr/>
      <dgm:t>
        <a:bodyPr/>
        <a:lstStyle/>
        <a:p>
          <a:endParaRPr lang="ru-RU" sz="1800" b="1">
            <a:latin typeface="+mn-lt"/>
          </a:endParaRPr>
        </a:p>
      </dgm:t>
    </dgm:pt>
    <dgm:pt modelId="{3489791B-498E-4901-81FA-21E10A704DDD}">
      <dgm:prSet custT="1"/>
      <dgm:spPr>
        <a:solidFill>
          <a:srgbClr val="00B0F0"/>
        </a:solidFill>
      </dgm:spPr>
      <dgm:t>
        <a:bodyPr/>
        <a:lstStyle/>
        <a:p>
          <a:r>
            <a:rPr lang="ru-RU" sz="1800" b="1" dirty="0" smtClean="0">
              <a:latin typeface="+mn-lt"/>
            </a:rPr>
            <a:t>Исключение злоупотреблений при назначении и выплате пособий</a:t>
          </a:r>
          <a:endParaRPr lang="ru-RU" sz="1800" b="1" dirty="0">
            <a:latin typeface="+mn-lt"/>
          </a:endParaRPr>
        </a:p>
      </dgm:t>
    </dgm:pt>
    <dgm:pt modelId="{21C78BA0-656A-45D9-8ECE-0BB880D40B84}" type="parTrans" cxnId="{3F3A84A6-330F-46C0-8067-936D12FBFA8A}">
      <dgm:prSet/>
      <dgm:spPr/>
      <dgm:t>
        <a:bodyPr/>
        <a:lstStyle/>
        <a:p>
          <a:endParaRPr lang="ru-RU" sz="1800" b="1">
            <a:latin typeface="+mn-lt"/>
          </a:endParaRPr>
        </a:p>
      </dgm:t>
    </dgm:pt>
    <dgm:pt modelId="{441FF175-0F22-4EE2-AC6D-7FE30AF86AD3}" type="sibTrans" cxnId="{3F3A84A6-330F-46C0-8067-936D12FBFA8A}">
      <dgm:prSet/>
      <dgm:spPr/>
      <dgm:t>
        <a:bodyPr/>
        <a:lstStyle/>
        <a:p>
          <a:endParaRPr lang="ru-RU" sz="1800" b="1">
            <a:latin typeface="+mn-lt"/>
          </a:endParaRPr>
        </a:p>
      </dgm:t>
    </dgm:pt>
    <dgm:pt modelId="{B5B9E319-D88C-490B-98FF-CCE110DBA92B}">
      <dgm:prSet custT="1"/>
      <dgm:spPr>
        <a:solidFill>
          <a:srgbClr val="0070C0"/>
        </a:solidFill>
      </dgm:spPr>
      <dgm:t>
        <a:bodyPr/>
        <a:lstStyle/>
        <a:p>
          <a:r>
            <a:rPr lang="ru-RU" sz="1800" b="1" dirty="0" smtClean="0">
              <a:latin typeface="+mn-lt"/>
            </a:rPr>
            <a:t>Автоматизация функций, связанных с начислением и выплатой</a:t>
          </a:r>
          <a:r>
            <a:rPr lang="en-US" sz="1800" b="1" dirty="0" smtClean="0">
              <a:latin typeface="+mn-lt"/>
            </a:rPr>
            <a:t> </a:t>
          </a:r>
          <a:r>
            <a:rPr lang="ru-RU" sz="1800" b="1" dirty="0" smtClean="0">
              <a:latin typeface="+mn-lt"/>
            </a:rPr>
            <a:t>пособий застрахованным гражданам</a:t>
          </a:r>
          <a:endParaRPr lang="ru-RU" sz="1800" b="1" dirty="0">
            <a:latin typeface="+mn-lt"/>
          </a:endParaRPr>
        </a:p>
      </dgm:t>
    </dgm:pt>
    <dgm:pt modelId="{5DC4C108-0CB4-4A39-9516-97FEA28FA7F5}" type="parTrans" cxnId="{C59B0411-9BE7-4783-BC54-E6924D9EEFB2}">
      <dgm:prSet/>
      <dgm:spPr/>
      <dgm:t>
        <a:bodyPr/>
        <a:lstStyle/>
        <a:p>
          <a:endParaRPr lang="ru-RU" sz="1800" b="1">
            <a:latin typeface="+mn-lt"/>
          </a:endParaRPr>
        </a:p>
      </dgm:t>
    </dgm:pt>
    <dgm:pt modelId="{90CB87FA-964B-4F25-A5F6-E49B6DD61272}" type="sibTrans" cxnId="{C59B0411-9BE7-4783-BC54-E6924D9EEFB2}">
      <dgm:prSet/>
      <dgm:spPr/>
      <dgm:t>
        <a:bodyPr/>
        <a:lstStyle/>
        <a:p>
          <a:endParaRPr lang="ru-RU" sz="1800" b="1">
            <a:latin typeface="+mn-lt"/>
          </a:endParaRPr>
        </a:p>
      </dgm:t>
    </dgm:pt>
    <dgm:pt modelId="{9B166D54-192E-47FF-991B-0865C5FC7A30}" type="pres">
      <dgm:prSet presAssocID="{CE485F5E-4BBD-4298-B42C-62C40C207433}" presName="Name0" presStyleCnt="0">
        <dgm:presLayoutVars>
          <dgm:chMax val="7"/>
          <dgm:chPref val="7"/>
          <dgm:dir/>
        </dgm:presLayoutVars>
      </dgm:prSet>
      <dgm:spPr/>
    </dgm:pt>
    <dgm:pt modelId="{68445D05-6969-44E9-B370-D67509A70F5A}" type="pres">
      <dgm:prSet presAssocID="{CE485F5E-4BBD-4298-B42C-62C40C207433}" presName="Name1" presStyleCnt="0"/>
      <dgm:spPr/>
    </dgm:pt>
    <dgm:pt modelId="{1A8D1DD2-D2C7-4224-B813-5E3AFA84E8A3}" type="pres">
      <dgm:prSet presAssocID="{CE485F5E-4BBD-4298-B42C-62C40C207433}" presName="cycle" presStyleCnt="0"/>
      <dgm:spPr/>
    </dgm:pt>
    <dgm:pt modelId="{D66D5890-A157-400F-91FF-A92538AC4812}" type="pres">
      <dgm:prSet presAssocID="{CE485F5E-4BBD-4298-B42C-62C40C207433}" presName="srcNode" presStyleLbl="node1" presStyleIdx="0" presStyleCnt="5"/>
      <dgm:spPr/>
    </dgm:pt>
    <dgm:pt modelId="{442131EE-3286-43E2-8A2E-05A5D1B563C9}" type="pres">
      <dgm:prSet presAssocID="{CE485F5E-4BBD-4298-B42C-62C40C207433}" presName="conn" presStyleLbl="parChTrans1D2" presStyleIdx="0" presStyleCnt="1"/>
      <dgm:spPr/>
      <dgm:t>
        <a:bodyPr/>
        <a:lstStyle/>
        <a:p>
          <a:endParaRPr lang="ru-RU"/>
        </a:p>
      </dgm:t>
    </dgm:pt>
    <dgm:pt modelId="{1B6706A8-FA1B-4E34-8280-E863AEB0E252}" type="pres">
      <dgm:prSet presAssocID="{CE485F5E-4BBD-4298-B42C-62C40C207433}" presName="extraNode" presStyleLbl="node1" presStyleIdx="0" presStyleCnt="5"/>
      <dgm:spPr/>
    </dgm:pt>
    <dgm:pt modelId="{A8DC6464-D548-4DF0-A50C-F1FD9F263FDA}" type="pres">
      <dgm:prSet presAssocID="{CE485F5E-4BBD-4298-B42C-62C40C207433}" presName="dstNode" presStyleLbl="node1" presStyleIdx="0" presStyleCnt="5"/>
      <dgm:spPr/>
    </dgm:pt>
    <dgm:pt modelId="{8D48BBCC-3799-4031-854F-FAB468B3FD22}" type="pres">
      <dgm:prSet presAssocID="{B39C578C-0E8D-457A-A0B0-DE4392963897}" presName="text_1" presStyleLbl="node1" presStyleIdx="0" presStyleCnt="5" custScaleX="98168" custScaleY="104136" custLinFactNeighborX="325" custLinFactNeighborY="116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A3972F-E20E-4DD9-B5E9-587B10DFB255}" type="pres">
      <dgm:prSet presAssocID="{B39C578C-0E8D-457A-A0B0-DE4392963897}" presName="accent_1" presStyleCnt="0"/>
      <dgm:spPr/>
    </dgm:pt>
    <dgm:pt modelId="{B006CE12-FEB1-4228-A0B6-3532AEEC3350}" type="pres">
      <dgm:prSet presAssocID="{B39C578C-0E8D-457A-A0B0-DE4392963897}" presName="accentRepeatNode" presStyleLbl="solidFgAcc1" presStyleIdx="0" presStyleCnt="5" custScaleX="103071" custScaleY="94924" custLinFactNeighborX="1161" custLinFactNeighborY="813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solidFill>
          <a:srgbClr val="FFC000"/>
        </a:solidFill>
      </dgm:spPr>
      <dgm:t>
        <a:bodyPr/>
        <a:lstStyle/>
        <a:p>
          <a:endParaRPr lang="ru-RU"/>
        </a:p>
      </dgm:t>
    </dgm:pt>
    <dgm:pt modelId="{E8C99735-2E1E-4D6E-B458-B3CF80BFD8CB}" type="pres">
      <dgm:prSet presAssocID="{FD715CFB-81FA-421E-AA82-B269A3B45212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A483E9-867F-44D5-A4AD-D41EA0034D7C}" type="pres">
      <dgm:prSet presAssocID="{FD715CFB-81FA-421E-AA82-B269A3B45212}" presName="accent_2" presStyleCnt="0"/>
      <dgm:spPr/>
    </dgm:pt>
    <dgm:pt modelId="{D448B63C-8627-4226-9E8E-91BE359D20CF}" type="pres">
      <dgm:prSet presAssocID="{FD715CFB-81FA-421E-AA82-B269A3B45212}" presName="accentRepeatNode" presStyleLbl="solidFgAcc1" presStyleIdx="1" presStyleCnt="5" custLinFactNeighborX="3484" custLinFactNeighborY="1162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solidFill>
          <a:srgbClr val="FFC000"/>
        </a:solidFill>
      </dgm:spPr>
    </dgm:pt>
    <dgm:pt modelId="{77D4B5FF-292A-473C-8B7B-DF6A03E926A0}" type="pres">
      <dgm:prSet presAssocID="{19C13FC9-A176-4149-A68F-A6D529571C2C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23493A-32AA-4E3D-BA27-10F7A0B0B461}" type="pres">
      <dgm:prSet presAssocID="{19C13FC9-A176-4149-A68F-A6D529571C2C}" presName="accent_3" presStyleCnt="0"/>
      <dgm:spPr/>
    </dgm:pt>
    <dgm:pt modelId="{E8A94F9B-FA24-41BE-AF69-2A327C745C8E}" type="pres">
      <dgm:prSet presAssocID="{19C13FC9-A176-4149-A68F-A6D529571C2C}" presName="accentRepeatNode" presStyleLbl="solidFgAcc1" presStyleIdx="2" presStyleCnt="5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solidFill>
          <a:srgbClr val="FFC000"/>
        </a:solidFill>
      </dgm:spPr>
    </dgm:pt>
    <dgm:pt modelId="{3412F58C-5240-4EED-9BF9-399D6CF87D1D}" type="pres">
      <dgm:prSet presAssocID="{3489791B-498E-4901-81FA-21E10A704DDD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B087BB-E158-4E35-802E-2B6C9C5FCFE2}" type="pres">
      <dgm:prSet presAssocID="{3489791B-498E-4901-81FA-21E10A704DDD}" presName="accent_4" presStyleCnt="0"/>
      <dgm:spPr/>
    </dgm:pt>
    <dgm:pt modelId="{E5B8FADE-1222-4B31-B455-8CAD21D6DF12}" type="pres">
      <dgm:prSet presAssocID="{3489791B-498E-4901-81FA-21E10A704DDD}" presName="accentRepeatNode" presStyleLbl="solidFgAcc1" presStyleIdx="3" presStyleCnt="5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solidFill>
          <a:srgbClr val="FFC000"/>
        </a:solidFill>
      </dgm:spPr>
    </dgm:pt>
    <dgm:pt modelId="{6E0299BE-5639-49C8-8AAD-294285C273A8}" type="pres">
      <dgm:prSet presAssocID="{B5B9E319-D88C-490B-98FF-CCE110DBA92B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FBCE37-A8F1-4FCF-848D-37E400756E00}" type="pres">
      <dgm:prSet presAssocID="{B5B9E319-D88C-490B-98FF-CCE110DBA92B}" presName="accent_5" presStyleCnt="0"/>
      <dgm:spPr/>
    </dgm:pt>
    <dgm:pt modelId="{E0D931BC-5E29-450D-A4E7-3CD52EBFB349}" type="pres">
      <dgm:prSet presAssocID="{B5B9E319-D88C-490B-98FF-CCE110DBA92B}" presName="accentRepeatNode" presStyleLbl="solidFgAcc1" presStyleIdx="4" presStyleCnt="5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solidFill>
          <a:srgbClr val="FFC000"/>
        </a:solidFill>
      </dgm:spPr>
    </dgm:pt>
  </dgm:ptLst>
  <dgm:cxnLst>
    <dgm:cxn modelId="{67784287-7783-42F7-9B5F-C9ACCC7DE3E8}" type="presOf" srcId="{B39C578C-0E8D-457A-A0B0-DE4392963897}" destId="{8D48BBCC-3799-4031-854F-FAB468B3FD22}" srcOrd="0" destOrd="0" presId="urn:microsoft.com/office/officeart/2008/layout/VerticalCurvedList"/>
    <dgm:cxn modelId="{F831A3E2-4C19-4479-AC2C-9DC12D2CC3C0}" srcId="{CE485F5E-4BBD-4298-B42C-62C40C207433}" destId="{19C13FC9-A176-4149-A68F-A6D529571C2C}" srcOrd="2" destOrd="0" parTransId="{19567366-C5B0-4385-9C9B-71E0D06206B3}" sibTransId="{183D538F-1ED7-408E-9343-1E0FD4075BA5}"/>
    <dgm:cxn modelId="{8C0E92C8-E800-4509-B5EF-047D20A1E4A8}" srcId="{CE485F5E-4BBD-4298-B42C-62C40C207433}" destId="{FD715CFB-81FA-421E-AA82-B269A3B45212}" srcOrd="1" destOrd="0" parTransId="{C6D4D6BE-6D7A-4D88-A2E8-9F4D87E34E3A}" sibTransId="{A6E3218B-2CB9-4846-AE8C-7D147BF572D4}"/>
    <dgm:cxn modelId="{A6FF0AF8-EDE5-4DAD-A833-5BCAC267883C}" type="presOf" srcId="{19C13FC9-A176-4149-A68F-A6D529571C2C}" destId="{77D4B5FF-292A-473C-8B7B-DF6A03E926A0}" srcOrd="0" destOrd="0" presId="urn:microsoft.com/office/officeart/2008/layout/VerticalCurvedList"/>
    <dgm:cxn modelId="{03926071-9757-479B-A4AB-5F1780F51D9D}" type="presOf" srcId="{CE485F5E-4BBD-4298-B42C-62C40C207433}" destId="{9B166D54-192E-47FF-991B-0865C5FC7A30}" srcOrd="0" destOrd="0" presId="urn:microsoft.com/office/officeart/2008/layout/VerticalCurvedList"/>
    <dgm:cxn modelId="{A7E77591-3C50-4F50-8AF2-F483EACD451F}" type="presOf" srcId="{54B80952-0A09-47D4-A6A4-FF0EDFFE0C09}" destId="{442131EE-3286-43E2-8A2E-05A5D1B563C9}" srcOrd="0" destOrd="0" presId="urn:microsoft.com/office/officeart/2008/layout/VerticalCurvedList"/>
    <dgm:cxn modelId="{3F3A84A6-330F-46C0-8067-936D12FBFA8A}" srcId="{CE485F5E-4BBD-4298-B42C-62C40C207433}" destId="{3489791B-498E-4901-81FA-21E10A704DDD}" srcOrd="3" destOrd="0" parTransId="{21C78BA0-656A-45D9-8ECE-0BB880D40B84}" sibTransId="{441FF175-0F22-4EE2-AC6D-7FE30AF86AD3}"/>
    <dgm:cxn modelId="{A0CB49A7-B276-44B2-A93A-ED5E67C236C3}" srcId="{CE485F5E-4BBD-4298-B42C-62C40C207433}" destId="{B39C578C-0E8D-457A-A0B0-DE4392963897}" srcOrd="0" destOrd="0" parTransId="{B2411444-3ED9-498C-909D-D3F53DBACBBA}" sibTransId="{54B80952-0A09-47D4-A6A4-FF0EDFFE0C09}"/>
    <dgm:cxn modelId="{02BA60E5-8F12-4025-B986-3A1C3E1BF24E}" type="presOf" srcId="{FD715CFB-81FA-421E-AA82-B269A3B45212}" destId="{E8C99735-2E1E-4D6E-B458-B3CF80BFD8CB}" srcOrd="0" destOrd="0" presId="urn:microsoft.com/office/officeart/2008/layout/VerticalCurvedList"/>
    <dgm:cxn modelId="{C30F2135-070D-44F8-A41C-E9AA42AF8A17}" type="presOf" srcId="{3489791B-498E-4901-81FA-21E10A704DDD}" destId="{3412F58C-5240-4EED-9BF9-399D6CF87D1D}" srcOrd="0" destOrd="0" presId="urn:microsoft.com/office/officeart/2008/layout/VerticalCurvedList"/>
    <dgm:cxn modelId="{CC9E3950-0A27-40BA-833E-B12DE666BF81}" type="presOf" srcId="{B5B9E319-D88C-490B-98FF-CCE110DBA92B}" destId="{6E0299BE-5639-49C8-8AAD-294285C273A8}" srcOrd="0" destOrd="0" presId="urn:microsoft.com/office/officeart/2008/layout/VerticalCurvedList"/>
    <dgm:cxn modelId="{C59B0411-9BE7-4783-BC54-E6924D9EEFB2}" srcId="{CE485F5E-4BBD-4298-B42C-62C40C207433}" destId="{B5B9E319-D88C-490B-98FF-CCE110DBA92B}" srcOrd="4" destOrd="0" parTransId="{5DC4C108-0CB4-4A39-9516-97FEA28FA7F5}" sibTransId="{90CB87FA-964B-4F25-A5F6-E49B6DD61272}"/>
    <dgm:cxn modelId="{73BFD612-CAFC-4ED4-B686-E7161FB2973D}" type="presParOf" srcId="{9B166D54-192E-47FF-991B-0865C5FC7A30}" destId="{68445D05-6969-44E9-B370-D67509A70F5A}" srcOrd="0" destOrd="0" presId="urn:microsoft.com/office/officeart/2008/layout/VerticalCurvedList"/>
    <dgm:cxn modelId="{FFA59C80-1DB5-467A-B975-73D115F8B1ED}" type="presParOf" srcId="{68445D05-6969-44E9-B370-D67509A70F5A}" destId="{1A8D1DD2-D2C7-4224-B813-5E3AFA84E8A3}" srcOrd="0" destOrd="0" presId="urn:microsoft.com/office/officeart/2008/layout/VerticalCurvedList"/>
    <dgm:cxn modelId="{CF9359DC-8686-4FAE-A374-E923C5F7E555}" type="presParOf" srcId="{1A8D1DD2-D2C7-4224-B813-5E3AFA84E8A3}" destId="{D66D5890-A157-400F-91FF-A92538AC4812}" srcOrd="0" destOrd="0" presId="urn:microsoft.com/office/officeart/2008/layout/VerticalCurvedList"/>
    <dgm:cxn modelId="{1F66562F-34C9-474A-AC31-8CB937D5947A}" type="presParOf" srcId="{1A8D1DD2-D2C7-4224-B813-5E3AFA84E8A3}" destId="{442131EE-3286-43E2-8A2E-05A5D1B563C9}" srcOrd="1" destOrd="0" presId="urn:microsoft.com/office/officeart/2008/layout/VerticalCurvedList"/>
    <dgm:cxn modelId="{752892E3-6A75-4926-8E5F-3488E2869E09}" type="presParOf" srcId="{1A8D1DD2-D2C7-4224-B813-5E3AFA84E8A3}" destId="{1B6706A8-FA1B-4E34-8280-E863AEB0E252}" srcOrd="2" destOrd="0" presId="urn:microsoft.com/office/officeart/2008/layout/VerticalCurvedList"/>
    <dgm:cxn modelId="{C3EC9F13-2E2F-4D22-A94D-28DC0C3F6E46}" type="presParOf" srcId="{1A8D1DD2-D2C7-4224-B813-5E3AFA84E8A3}" destId="{A8DC6464-D548-4DF0-A50C-F1FD9F263FDA}" srcOrd="3" destOrd="0" presId="urn:microsoft.com/office/officeart/2008/layout/VerticalCurvedList"/>
    <dgm:cxn modelId="{A47A84B6-5977-43D4-8EBC-CFCC447533B7}" type="presParOf" srcId="{68445D05-6969-44E9-B370-D67509A70F5A}" destId="{8D48BBCC-3799-4031-854F-FAB468B3FD22}" srcOrd="1" destOrd="0" presId="urn:microsoft.com/office/officeart/2008/layout/VerticalCurvedList"/>
    <dgm:cxn modelId="{A0A87922-4C90-454E-8CE5-82B6FBF10F50}" type="presParOf" srcId="{68445D05-6969-44E9-B370-D67509A70F5A}" destId="{8FA3972F-E20E-4DD9-B5E9-587B10DFB255}" srcOrd="2" destOrd="0" presId="urn:microsoft.com/office/officeart/2008/layout/VerticalCurvedList"/>
    <dgm:cxn modelId="{54E3BF84-84F2-499A-9E1D-5BC866B50467}" type="presParOf" srcId="{8FA3972F-E20E-4DD9-B5E9-587B10DFB255}" destId="{B006CE12-FEB1-4228-A0B6-3532AEEC3350}" srcOrd="0" destOrd="0" presId="urn:microsoft.com/office/officeart/2008/layout/VerticalCurvedList"/>
    <dgm:cxn modelId="{32C29D65-580B-4D7D-AC9A-21AA83FB5864}" type="presParOf" srcId="{68445D05-6969-44E9-B370-D67509A70F5A}" destId="{E8C99735-2E1E-4D6E-B458-B3CF80BFD8CB}" srcOrd="3" destOrd="0" presId="urn:microsoft.com/office/officeart/2008/layout/VerticalCurvedList"/>
    <dgm:cxn modelId="{C53DA758-57B2-46FA-AC44-81A3DBC0D02A}" type="presParOf" srcId="{68445D05-6969-44E9-B370-D67509A70F5A}" destId="{76A483E9-867F-44D5-A4AD-D41EA0034D7C}" srcOrd="4" destOrd="0" presId="urn:microsoft.com/office/officeart/2008/layout/VerticalCurvedList"/>
    <dgm:cxn modelId="{73765D6C-B39E-43AE-9AB5-2CE3E73BC791}" type="presParOf" srcId="{76A483E9-867F-44D5-A4AD-D41EA0034D7C}" destId="{D448B63C-8627-4226-9E8E-91BE359D20CF}" srcOrd="0" destOrd="0" presId="urn:microsoft.com/office/officeart/2008/layout/VerticalCurvedList"/>
    <dgm:cxn modelId="{E9E6CF7F-0E64-4B67-82C6-048E7D184354}" type="presParOf" srcId="{68445D05-6969-44E9-B370-D67509A70F5A}" destId="{77D4B5FF-292A-473C-8B7B-DF6A03E926A0}" srcOrd="5" destOrd="0" presId="urn:microsoft.com/office/officeart/2008/layout/VerticalCurvedList"/>
    <dgm:cxn modelId="{80C11EDA-3EA1-4913-80BC-87EF9CA4E705}" type="presParOf" srcId="{68445D05-6969-44E9-B370-D67509A70F5A}" destId="{3B23493A-32AA-4E3D-BA27-10F7A0B0B461}" srcOrd="6" destOrd="0" presId="urn:microsoft.com/office/officeart/2008/layout/VerticalCurvedList"/>
    <dgm:cxn modelId="{98CB1E44-0C13-45BF-97DE-9CC37FD40276}" type="presParOf" srcId="{3B23493A-32AA-4E3D-BA27-10F7A0B0B461}" destId="{E8A94F9B-FA24-41BE-AF69-2A327C745C8E}" srcOrd="0" destOrd="0" presId="urn:microsoft.com/office/officeart/2008/layout/VerticalCurvedList"/>
    <dgm:cxn modelId="{3018B908-6417-4968-B02D-FDBAE484F961}" type="presParOf" srcId="{68445D05-6969-44E9-B370-D67509A70F5A}" destId="{3412F58C-5240-4EED-9BF9-399D6CF87D1D}" srcOrd="7" destOrd="0" presId="urn:microsoft.com/office/officeart/2008/layout/VerticalCurvedList"/>
    <dgm:cxn modelId="{8DC590AF-749F-4260-8304-E952FB578F0E}" type="presParOf" srcId="{68445D05-6969-44E9-B370-D67509A70F5A}" destId="{AAB087BB-E158-4E35-802E-2B6C9C5FCFE2}" srcOrd="8" destOrd="0" presId="urn:microsoft.com/office/officeart/2008/layout/VerticalCurvedList"/>
    <dgm:cxn modelId="{72987E32-DFFC-4339-8810-565B94E5ADAE}" type="presParOf" srcId="{AAB087BB-E158-4E35-802E-2B6C9C5FCFE2}" destId="{E5B8FADE-1222-4B31-B455-8CAD21D6DF12}" srcOrd="0" destOrd="0" presId="urn:microsoft.com/office/officeart/2008/layout/VerticalCurvedList"/>
    <dgm:cxn modelId="{DDC7310B-A801-46F7-B139-2880AB2915C6}" type="presParOf" srcId="{68445D05-6969-44E9-B370-D67509A70F5A}" destId="{6E0299BE-5639-49C8-8AAD-294285C273A8}" srcOrd="9" destOrd="0" presId="urn:microsoft.com/office/officeart/2008/layout/VerticalCurvedList"/>
    <dgm:cxn modelId="{95E11E90-AF5C-4247-8863-9D1967085E23}" type="presParOf" srcId="{68445D05-6969-44E9-B370-D67509A70F5A}" destId="{59FBCE37-A8F1-4FCF-848D-37E400756E00}" srcOrd="10" destOrd="0" presId="urn:microsoft.com/office/officeart/2008/layout/VerticalCurvedList"/>
    <dgm:cxn modelId="{4A9774FB-D972-4C0A-9418-B2B8EAD7351C}" type="presParOf" srcId="{59FBCE37-A8F1-4FCF-848D-37E400756E00}" destId="{E0D931BC-5E29-450D-A4E7-3CD52EBFB349}" srcOrd="0" destOrd="0" presId="urn:microsoft.com/office/officeart/2008/layout/VerticalCurvedList"/>
  </dgm:cxnLst>
  <dgm:bg/>
  <dgm:whole>
    <a:ln w="9525" cap="flat" cmpd="sng" algn="ctr">
      <a:solidFill>
        <a:schemeClr val="accent1">
          <a:tint val="90000"/>
          <a:hueOff val="0"/>
          <a:satOff val="0"/>
          <a:lumOff val="0"/>
        </a:schemeClr>
      </a:solidFill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1C5093-9AB7-4FCA-8EF6-01336CBB5C95}" type="doc">
      <dgm:prSet loTypeId="urn:microsoft.com/office/officeart/2005/8/layout/lProcess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E80DF460-08FE-489C-8ED7-6E05173003AB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2500" b="1" cap="none" spc="0" dirty="0" smtClean="0">
              <a:ln w="0"/>
              <a:solidFill>
                <a:srgbClr val="002060"/>
              </a:solidFill>
              <a:effectLst/>
              <a:latin typeface="+mn-lt"/>
            </a:rPr>
            <a:t>На лицевые счета граждан</a:t>
          </a:r>
          <a:endParaRPr lang="ru-RU" sz="2500" b="1" cap="none" spc="0" dirty="0">
            <a:ln w="0"/>
            <a:solidFill>
              <a:srgbClr val="002060"/>
            </a:solidFill>
            <a:effectLst/>
            <a:latin typeface="+mn-lt"/>
          </a:endParaRPr>
        </a:p>
      </dgm:t>
    </dgm:pt>
    <dgm:pt modelId="{0F46A036-06D4-4F5E-A9E9-EE2D2DC191A0}" type="parTrans" cxnId="{BD5E3569-293A-4582-A33F-973F100B63B8}">
      <dgm:prSet/>
      <dgm:spPr/>
      <dgm:t>
        <a:bodyPr/>
        <a:lstStyle/>
        <a:p>
          <a:endParaRPr lang="ru-RU">
            <a:solidFill>
              <a:schemeClr val="tx1"/>
            </a:solidFill>
            <a:latin typeface="Garamond" panose="02020404030301010803" pitchFamily="18" charset="0"/>
          </a:endParaRPr>
        </a:p>
      </dgm:t>
    </dgm:pt>
    <dgm:pt modelId="{F724607E-25D1-40CF-BB77-6DFFAFE1F926}" type="sibTrans" cxnId="{BD5E3569-293A-4582-A33F-973F100B63B8}">
      <dgm:prSet/>
      <dgm:spPr/>
      <dgm:t>
        <a:bodyPr/>
        <a:lstStyle/>
        <a:p>
          <a:endParaRPr lang="ru-RU">
            <a:solidFill>
              <a:schemeClr val="tx1"/>
            </a:solidFill>
            <a:latin typeface="Garamond" panose="02020404030301010803" pitchFamily="18" charset="0"/>
          </a:endParaRPr>
        </a:p>
      </dgm:t>
    </dgm:pt>
    <dgm:pt modelId="{AF08BB97-9272-4F96-BAB6-7FED52427489}">
      <dgm:prSet phldrT="[Текст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ru-RU" sz="1300" b="1" dirty="0" smtClean="0">
              <a:latin typeface="Garamond" panose="02020404030301010803" pitchFamily="18" charset="0"/>
            </a:rPr>
            <a:t>Пособие по временной нетрудоспособности, в </a:t>
          </a:r>
          <a:r>
            <a:rPr lang="ru-RU" sz="1300" b="1" dirty="0" err="1" smtClean="0">
              <a:latin typeface="Garamond" panose="02020404030301010803" pitchFamily="18" charset="0"/>
            </a:rPr>
            <a:t>т.ч</a:t>
          </a:r>
          <a:r>
            <a:rPr lang="ru-RU" sz="1300" b="1" dirty="0" smtClean="0">
              <a:latin typeface="Garamond" panose="02020404030301010803" pitchFamily="18" charset="0"/>
            </a:rPr>
            <a:t>. в связи с производственной травмой</a:t>
          </a:r>
          <a:endParaRPr lang="ru-RU" sz="1300" b="1" dirty="0">
            <a:latin typeface="Garamond" panose="02020404030301010803" pitchFamily="18" charset="0"/>
          </a:endParaRPr>
        </a:p>
      </dgm:t>
    </dgm:pt>
    <dgm:pt modelId="{1E10A554-5978-45E4-AACF-E52522455332}" type="parTrans" cxnId="{7E41E9BD-91C4-48ED-AB11-0F65AD1B41F7}">
      <dgm:prSet/>
      <dgm:spPr/>
      <dgm:t>
        <a:bodyPr/>
        <a:lstStyle/>
        <a:p>
          <a:endParaRPr lang="ru-RU">
            <a:solidFill>
              <a:schemeClr val="tx1"/>
            </a:solidFill>
            <a:latin typeface="Garamond" panose="02020404030301010803" pitchFamily="18" charset="0"/>
          </a:endParaRPr>
        </a:p>
      </dgm:t>
    </dgm:pt>
    <dgm:pt modelId="{A9C19F0E-0327-4E33-A2A7-1673375E6329}" type="sibTrans" cxnId="{7E41E9BD-91C4-48ED-AB11-0F65AD1B41F7}">
      <dgm:prSet/>
      <dgm:spPr/>
      <dgm:t>
        <a:bodyPr/>
        <a:lstStyle/>
        <a:p>
          <a:endParaRPr lang="ru-RU">
            <a:solidFill>
              <a:schemeClr val="tx1"/>
            </a:solidFill>
            <a:latin typeface="Garamond" panose="02020404030301010803" pitchFamily="18" charset="0"/>
          </a:endParaRPr>
        </a:p>
      </dgm:t>
    </dgm:pt>
    <dgm:pt modelId="{93587DD4-5EE9-4778-AC9C-A92293419FBF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400" b="1" dirty="0" smtClean="0">
              <a:latin typeface="Garamond" panose="02020404030301010803" pitchFamily="18" charset="0"/>
            </a:rPr>
            <a:t>Пособие по беременности и родам</a:t>
          </a:r>
          <a:endParaRPr lang="ru-RU" sz="1400" b="1" dirty="0">
            <a:latin typeface="Garamond" panose="02020404030301010803" pitchFamily="18" charset="0"/>
          </a:endParaRPr>
        </a:p>
      </dgm:t>
    </dgm:pt>
    <dgm:pt modelId="{A28BC4B0-BF41-4511-A389-324D01B1196C}" type="parTrans" cxnId="{EF8A1D5C-9C5B-4523-B2DC-29AE6C8D1C7E}">
      <dgm:prSet/>
      <dgm:spPr/>
      <dgm:t>
        <a:bodyPr/>
        <a:lstStyle/>
        <a:p>
          <a:endParaRPr lang="ru-RU">
            <a:solidFill>
              <a:schemeClr val="tx1"/>
            </a:solidFill>
            <a:latin typeface="Garamond" panose="02020404030301010803" pitchFamily="18" charset="0"/>
          </a:endParaRPr>
        </a:p>
      </dgm:t>
    </dgm:pt>
    <dgm:pt modelId="{0B1799A2-559E-4501-8049-24C80C7A16E6}" type="sibTrans" cxnId="{EF8A1D5C-9C5B-4523-B2DC-29AE6C8D1C7E}">
      <dgm:prSet/>
      <dgm:spPr/>
      <dgm:t>
        <a:bodyPr/>
        <a:lstStyle/>
        <a:p>
          <a:endParaRPr lang="ru-RU">
            <a:solidFill>
              <a:schemeClr val="tx1"/>
            </a:solidFill>
            <a:latin typeface="Garamond" panose="02020404030301010803" pitchFamily="18" charset="0"/>
          </a:endParaRPr>
        </a:p>
      </dgm:t>
    </dgm:pt>
    <dgm:pt modelId="{092C7283-8628-49C9-8796-4F8BE260E82E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2500" b="1" cap="none" spc="0" dirty="0" smtClean="0">
              <a:ln w="0"/>
              <a:solidFill>
                <a:srgbClr val="002060"/>
              </a:solidFill>
              <a:effectLst/>
              <a:latin typeface="+mn-lt"/>
            </a:rPr>
            <a:t>На расчетный счет работодателя</a:t>
          </a:r>
          <a:endParaRPr lang="ru-RU" sz="2500" b="1" cap="none" spc="0" dirty="0">
            <a:ln w="0"/>
            <a:solidFill>
              <a:srgbClr val="002060"/>
            </a:solidFill>
            <a:effectLst/>
            <a:latin typeface="+mn-lt"/>
          </a:endParaRPr>
        </a:p>
      </dgm:t>
    </dgm:pt>
    <dgm:pt modelId="{5DE4B6E9-D5D8-440A-A97D-4804E21EABD7}" type="parTrans" cxnId="{7E788E53-6BD7-4A1E-AD3C-FAEE59C22263}">
      <dgm:prSet/>
      <dgm:spPr/>
      <dgm:t>
        <a:bodyPr/>
        <a:lstStyle/>
        <a:p>
          <a:endParaRPr lang="ru-RU">
            <a:solidFill>
              <a:schemeClr val="tx1"/>
            </a:solidFill>
            <a:latin typeface="Garamond" panose="02020404030301010803" pitchFamily="18" charset="0"/>
          </a:endParaRPr>
        </a:p>
      </dgm:t>
    </dgm:pt>
    <dgm:pt modelId="{B291C76F-097E-453D-B2EE-3465B3B4135D}" type="sibTrans" cxnId="{7E788E53-6BD7-4A1E-AD3C-FAEE59C22263}">
      <dgm:prSet/>
      <dgm:spPr/>
      <dgm:t>
        <a:bodyPr/>
        <a:lstStyle/>
        <a:p>
          <a:endParaRPr lang="ru-RU">
            <a:solidFill>
              <a:schemeClr val="tx1"/>
            </a:solidFill>
            <a:latin typeface="Garamond" panose="02020404030301010803" pitchFamily="18" charset="0"/>
          </a:endParaRPr>
        </a:p>
      </dgm:t>
    </dgm:pt>
    <dgm:pt modelId="{83C7FA65-526A-44DD-88F5-EB3301F5EFCA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sz="1400" b="1" dirty="0" smtClean="0">
              <a:latin typeface="Garamond" panose="02020404030301010803" pitchFamily="18" charset="0"/>
            </a:rPr>
            <a:t>Социальное пособие на погребение </a:t>
          </a:r>
          <a:endParaRPr lang="ru-RU" sz="1400" b="1" dirty="0">
            <a:latin typeface="Garamond" panose="02020404030301010803" pitchFamily="18" charset="0"/>
          </a:endParaRPr>
        </a:p>
      </dgm:t>
    </dgm:pt>
    <dgm:pt modelId="{2E402300-86E2-490F-965F-568C08D54DAB}" type="parTrans" cxnId="{421A9D60-1AF8-4F65-B619-785919721626}">
      <dgm:prSet/>
      <dgm:spPr/>
      <dgm:t>
        <a:bodyPr/>
        <a:lstStyle/>
        <a:p>
          <a:endParaRPr lang="ru-RU">
            <a:solidFill>
              <a:schemeClr val="tx1"/>
            </a:solidFill>
            <a:latin typeface="Garamond" panose="02020404030301010803" pitchFamily="18" charset="0"/>
          </a:endParaRPr>
        </a:p>
      </dgm:t>
    </dgm:pt>
    <dgm:pt modelId="{F04FB07A-AEF2-4083-94FE-8F8FEEF3F3DA}" type="sibTrans" cxnId="{421A9D60-1AF8-4F65-B619-785919721626}">
      <dgm:prSet/>
      <dgm:spPr/>
      <dgm:t>
        <a:bodyPr/>
        <a:lstStyle/>
        <a:p>
          <a:endParaRPr lang="ru-RU">
            <a:solidFill>
              <a:schemeClr val="tx1"/>
            </a:solidFill>
            <a:latin typeface="Garamond" panose="02020404030301010803" pitchFamily="18" charset="0"/>
          </a:endParaRPr>
        </a:p>
      </dgm:t>
    </dgm:pt>
    <dgm:pt modelId="{E4741A4A-2041-48C2-8944-334A2D35D1C8}">
      <dgm:prSet custT="1"/>
      <dgm:spPr>
        <a:solidFill>
          <a:srgbClr val="00B0F0"/>
        </a:solidFill>
      </dgm:spPr>
      <dgm:t>
        <a:bodyPr/>
        <a:lstStyle/>
        <a:p>
          <a:r>
            <a:rPr lang="ru-RU" sz="1400" b="1" dirty="0" smtClean="0">
              <a:latin typeface="Garamond" panose="02020404030301010803" pitchFamily="18" charset="0"/>
            </a:rPr>
            <a:t>Ежемесячное пособие по уходу за ребенком</a:t>
          </a:r>
          <a:endParaRPr lang="ru-RU" sz="1400" b="1" dirty="0">
            <a:latin typeface="Garamond" panose="02020404030301010803" pitchFamily="18" charset="0"/>
          </a:endParaRPr>
        </a:p>
      </dgm:t>
    </dgm:pt>
    <dgm:pt modelId="{4C54FE80-5CA5-4DD3-9DA2-A6EDA1C42ADA}" type="parTrans" cxnId="{EAB63171-F9BD-4FDC-A6B0-BE7736AAE62A}">
      <dgm:prSet/>
      <dgm:spPr/>
      <dgm:t>
        <a:bodyPr/>
        <a:lstStyle/>
        <a:p>
          <a:endParaRPr lang="ru-RU">
            <a:solidFill>
              <a:schemeClr val="tx1"/>
            </a:solidFill>
            <a:latin typeface="Garamond" panose="02020404030301010803" pitchFamily="18" charset="0"/>
          </a:endParaRPr>
        </a:p>
      </dgm:t>
    </dgm:pt>
    <dgm:pt modelId="{68A0EAF6-B5A3-49E6-A5CD-6EB7EAAB842F}" type="sibTrans" cxnId="{EAB63171-F9BD-4FDC-A6B0-BE7736AAE62A}">
      <dgm:prSet/>
      <dgm:spPr/>
      <dgm:t>
        <a:bodyPr/>
        <a:lstStyle/>
        <a:p>
          <a:endParaRPr lang="ru-RU">
            <a:solidFill>
              <a:schemeClr val="tx1"/>
            </a:solidFill>
            <a:latin typeface="Garamond" panose="02020404030301010803" pitchFamily="18" charset="0"/>
          </a:endParaRPr>
        </a:p>
      </dgm:t>
    </dgm:pt>
    <dgm:pt modelId="{7A088F23-6DBB-42A9-8DD5-0C9AE21EE25B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400" b="1" dirty="0" smtClean="0">
              <a:latin typeface="Garamond" panose="02020404030301010803" pitchFamily="18" charset="0"/>
            </a:rPr>
            <a:t>Единовременное пособие женщинам, вставшим на учет в ранние сроки беременности</a:t>
          </a:r>
          <a:endParaRPr lang="ru-RU" sz="1400" b="1" dirty="0">
            <a:latin typeface="Garamond" panose="02020404030301010803" pitchFamily="18" charset="0"/>
          </a:endParaRPr>
        </a:p>
      </dgm:t>
    </dgm:pt>
    <dgm:pt modelId="{311EEB4A-84DE-499C-9148-8A7600F303D8}" type="parTrans" cxnId="{EC7194E2-CB6A-4D06-B162-783550DD00D2}">
      <dgm:prSet/>
      <dgm:spPr/>
      <dgm:t>
        <a:bodyPr/>
        <a:lstStyle/>
        <a:p>
          <a:endParaRPr lang="ru-RU">
            <a:solidFill>
              <a:schemeClr val="tx1"/>
            </a:solidFill>
            <a:latin typeface="Garamond" panose="02020404030301010803" pitchFamily="18" charset="0"/>
          </a:endParaRPr>
        </a:p>
      </dgm:t>
    </dgm:pt>
    <dgm:pt modelId="{A2E7B728-5F37-4412-AF86-FA66B870E3E6}" type="sibTrans" cxnId="{EC7194E2-CB6A-4D06-B162-783550DD00D2}">
      <dgm:prSet/>
      <dgm:spPr/>
      <dgm:t>
        <a:bodyPr/>
        <a:lstStyle/>
        <a:p>
          <a:endParaRPr lang="ru-RU">
            <a:solidFill>
              <a:schemeClr val="tx1"/>
            </a:solidFill>
            <a:latin typeface="Garamond" panose="02020404030301010803" pitchFamily="18" charset="0"/>
          </a:endParaRPr>
        </a:p>
      </dgm:t>
    </dgm:pt>
    <dgm:pt modelId="{E1E5B140-D354-4628-9483-F8154F6F4F5C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sz="1400" b="1" dirty="0" smtClean="0">
              <a:latin typeface="Garamond" panose="02020404030301010803" pitchFamily="18" charset="0"/>
            </a:rPr>
            <a:t>Единовременное</a:t>
          </a:r>
          <a:r>
            <a:rPr lang="ru-RU" sz="1400" dirty="0" smtClean="0">
              <a:latin typeface="Garamond" panose="02020404030301010803" pitchFamily="18" charset="0"/>
            </a:rPr>
            <a:t> пособие при рождении ребенка</a:t>
          </a:r>
          <a:endParaRPr lang="ru-RU" sz="1400" dirty="0">
            <a:latin typeface="Garamond" panose="02020404030301010803" pitchFamily="18" charset="0"/>
          </a:endParaRPr>
        </a:p>
      </dgm:t>
    </dgm:pt>
    <dgm:pt modelId="{88A28711-250C-4CFC-B8AD-E2159667FFFB}" type="parTrans" cxnId="{E0C984FC-2CC9-4BAB-ADCE-199ED8D2BEB8}">
      <dgm:prSet/>
      <dgm:spPr/>
      <dgm:t>
        <a:bodyPr/>
        <a:lstStyle/>
        <a:p>
          <a:endParaRPr lang="ru-RU">
            <a:solidFill>
              <a:schemeClr val="tx1"/>
            </a:solidFill>
            <a:latin typeface="Garamond" panose="02020404030301010803" pitchFamily="18" charset="0"/>
          </a:endParaRPr>
        </a:p>
      </dgm:t>
    </dgm:pt>
    <dgm:pt modelId="{CF528B1B-467B-4A78-8681-A6D3FD987664}" type="sibTrans" cxnId="{E0C984FC-2CC9-4BAB-ADCE-199ED8D2BEB8}">
      <dgm:prSet/>
      <dgm:spPr/>
      <dgm:t>
        <a:bodyPr/>
        <a:lstStyle/>
        <a:p>
          <a:endParaRPr lang="ru-RU">
            <a:solidFill>
              <a:schemeClr val="tx1"/>
            </a:solidFill>
            <a:latin typeface="Garamond" panose="02020404030301010803" pitchFamily="18" charset="0"/>
          </a:endParaRPr>
        </a:p>
      </dgm:t>
    </dgm:pt>
    <dgm:pt modelId="{5D4ADFCA-CB3A-4765-B8D7-B2E0FBC5B58D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400" b="1" dirty="0" smtClean="0">
              <a:latin typeface="Garamond" panose="02020404030301010803" pitchFamily="18" charset="0"/>
            </a:rPr>
            <a:t>Оплата дополнительного отпуска пострадавшему</a:t>
          </a:r>
          <a:endParaRPr lang="ru-RU" sz="1400" b="1" dirty="0">
            <a:latin typeface="Garamond" panose="02020404030301010803" pitchFamily="18" charset="0"/>
          </a:endParaRPr>
        </a:p>
      </dgm:t>
    </dgm:pt>
    <dgm:pt modelId="{FC8744CD-D7CC-4C40-9EE7-30E03759ABEF}" type="parTrans" cxnId="{2A7F7800-EFE6-4347-AC1D-8B32FF455AB4}">
      <dgm:prSet/>
      <dgm:spPr/>
      <dgm:t>
        <a:bodyPr/>
        <a:lstStyle/>
        <a:p>
          <a:endParaRPr lang="ru-RU">
            <a:solidFill>
              <a:schemeClr val="tx1"/>
            </a:solidFill>
            <a:latin typeface="Garamond" panose="02020404030301010803" pitchFamily="18" charset="0"/>
          </a:endParaRPr>
        </a:p>
      </dgm:t>
    </dgm:pt>
    <dgm:pt modelId="{1569A85E-AE2E-42A7-9E79-5911ABE83C9E}" type="sibTrans" cxnId="{2A7F7800-EFE6-4347-AC1D-8B32FF455AB4}">
      <dgm:prSet/>
      <dgm:spPr/>
      <dgm:t>
        <a:bodyPr/>
        <a:lstStyle/>
        <a:p>
          <a:endParaRPr lang="ru-RU">
            <a:solidFill>
              <a:schemeClr val="tx1"/>
            </a:solidFill>
            <a:latin typeface="Garamond" panose="02020404030301010803" pitchFamily="18" charset="0"/>
          </a:endParaRPr>
        </a:p>
      </dgm:t>
    </dgm:pt>
    <dgm:pt modelId="{8263A5F6-A36B-4091-BEA9-459DE55527C5}">
      <dgm:prSet custT="1"/>
      <dgm:spPr>
        <a:solidFill>
          <a:srgbClr val="00B0F0"/>
        </a:solidFill>
      </dgm:spPr>
      <dgm:t>
        <a:bodyPr/>
        <a:lstStyle/>
        <a:p>
          <a:r>
            <a:rPr lang="ru-RU" sz="1400" b="1" dirty="0" smtClean="0">
              <a:latin typeface="Garamond" panose="02020404030301010803" pitchFamily="18" charset="0"/>
            </a:rPr>
            <a:t>Расходы на оплату 4 дополнительных выходных дней по уходу за детьми-инвалидами</a:t>
          </a:r>
          <a:endParaRPr lang="ru-RU" sz="1400" b="1" dirty="0">
            <a:latin typeface="Garamond" panose="02020404030301010803" pitchFamily="18" charset="0"/>
          </a:endParaRPr>
        </a:p>
      </dgm:t>
    </dgm:pt>
    <dgm:pt modelId="{99D83994-4CA1-4B72-8751-AF3E959E0833}" type="parTrans" cxnId="{6F779207-0628-48C5-A0A8-7FDD377AC638}">
      <dgm:prSet/>
      <dgm:spPr/>
      <dgm:t>
        <a:bodyPr/>
        <a:lstStyle/>
        <a:p>
          <a:endParaRPr lang="ru-RU">
            <a:solidFill>
              <a:schemeClr val="tx1"/>
            </a:solidFill>
            <a:latin typeface="Garamond" panose="02020404030301010803" pitchFamily="18" charset="0"/>
          </a:endParaRPr>
        </a:p>
      </dgm:t>
    </dgm:pt>
    <dgm:pt modelId="{2BB61503-1585-4E9C-9EFF-03C6591D28A6}" type="sibTrans" cxnId="{6F779207-0628-48C5-A0A8-7FDD377AC638}">
      <dgm:prSet/>
      <dgm:spPr/>
      <dgm:t>
        <a:bodyPr/>
        <a:lstStyle/>
        <a:p>
          <a:endParaRPr lang="ru-RU">
            <a:solidFill>
              <a:schemeClr val="tx1"/>
            </a:solidFill>
            <a:latin typeface="Garamond" panose="02020404030301010803" pitchFamily="18" charset="0"/>
          </a:endParaRPr>
        </a:p>
      </dgm:t>
    </dgm:pt>
    <dgm:pt modelId="{614FF4AA-632E-4167-9C38-BEADC10BBE5F}">
      <dgm:prSet custT="1"/>
      <dgm:spPr>
        <a:solidFill>
          <a:srgbClr val="0070C0"/>
        </a:solidFill>
      </dgm:spPr>
      <dgm:t>
        <a:bodyPr/>
        <a:lstStyle/>
        <a:p>
          <a:r>
            <a:rPr lang="ru-RU" sz="1400" b="1" dirty="0" smtClean="0">
              <a:latin typeface="Garamond" panose="02020404030301010803" pitchFamily="18" charset="0"/>
            </a:rPr>
            <a:t>Пособия по временной нетрудоспособности за счет межбюджетных трансфертов из федерального бюджета</a:t>
          </a:r>
          <a:endParaRPr lang="ru-RU" sz="1400" b="1" dirty="0">
            <a:latin typeface="Garamond" panose="02020404030301010803" pitchFamily="18" charset="0"/>
          </a:endParaRPr>
        </a:p>
      </dgm:t>
    </dgm:pt>
    <dgm:pt modelId="{E89FCC73-2872-4032-B110-F5CB069F990A}" type="parTrans" cxnId="{82E3BA0B-C427-4888-A960-79C370CCDF1C}">
      <dgm:prSet/>
      <dgm:spPr/>
      <dgm:t>
        <a:bodyPr/>
        <a:lstStyle/>
        <a:p>
          <a:endParaRPr lang="ru-RU">
            <a:solidFill>
              <a:schemeClr val="tx1"/>
            </a:solidFill>
            <a:latin typeface="Garamond" panose="02020404030301010803" pitchFamily="18" charset="0"/>
          </a:endParaRPr>
        </a:p>
      </dgm:t>
    </dgm:pt>
    <dgm:pt modelId="{22A9754F-698D-4D70-8599-80ED8B19A4D1}" type="sibTrans" cxnId="{82E3BA0B-C427-4888-A960-79C370CCDF1C}">
      <dgm:prSet/>
      <dgm:spPr/>
      <dgm:t>
        <a:bodyPr/>
        <a:lstStyle/>
        <a:p>
          <a:endParaRPr lang="ru-RU">
            <a:solidFill>
              <a:schemeClr val="tx1"/>
            </a:solidFill>
            <a:latin typeface="Garamond" panose="02020404030301010803" pitchFamily="18" charset="0"/>
          </a:endParaRPr>
        </a:p>
      </dgm:t>
    </dgm:pt>
    <dgm:pt modelId="{039DB2D7-6E78-45B3-937A-E4F4AFDFFE2A}">
      <dgm:prSet custT="1"/>
      <dgm:spPr>
        <a:solidFill>
          <a:srgbClr val="002060"/>
        </a:solidFill>
      </dgm:spPr>
      <dgm:t>
        <a:bodyPr/>
        <a:lstStyle/>
        <a:p>
          <a:r>
            <a:rPr lang="ru-RU" sz="1400" b="1" dirty="0" smtClean="0">
              <a:latin typeface="Garamond" panose="02020404030301010803" pitchFamily="18" charset="0"/>
            </a:rPr>
            <a:t>Расходы на </a:t>
          </a:r>
          <a:r>
            <a:rPr lang="ru-RU" sz="1300" b="1" dirty="0" smtClean="0">
              <a:latin typeface="Garamond" panose="02020404030301010803" pitchFamily="18" charset="0"/>
            </a:rPr>
            <a:t>предупредительные меры по сокращению производственного травматизма</a:t>
          </a:r>
          <a:endParaRPr lang="ru-RU" sz="1300" b="1" dirty="0">
            <a:latin typeface="Garamond" panose="02020404030301010803" pitchFamily="18" charset="0"/>
          </a:endParaRPr>
        </a:p>
      </dgm:t>
    </dgm:pt>
    <dgm:pt modelId="{D77371A7-C13B-4DA7-A85F-3F29C2B7047E}" type="parTrans" cxnId="{916D1C70-91F9-434B-9F07-327FBDEC540C}">
      <dgm:prSet/>
      <dgm:spPr/>
      <dgm:t>
        <a:bodyPr/>
        <a:lstStyle/>
        <a:p>
          <a:endParaRPr lang="ru-RU">
            <a:solidFill>
              <a:schemeClr val="tx1"/>
            </a:solidFill>
            <a:latin typeface="Garamond" panose="02020404030301010803" pitchFamily="18" charset="0"/>
          </a:endParaRPr>
        </a:p>
      </dgm:t>
    </dgm:pt>
    <dgm:pt modelId="{B9900018-58AD-4E25-8ECE-75A22344070B}" type="sibTrans" cxnId="{916D1C70-91F9-434B-9F07-327FBDEC540C}">
      <dgm:prSet/>
      <dgm:spPr/>
      <dgm:t>
        <a:bodyPr/>
        <a:lstStyle/>
        <a:p>
          <a:endParaRPr lang="ru-RU">
            <a:solidFill>
              <a:schemeClr val="tx1"/>
            </a:solidFill>
            <a:latin typeface="Garamond" panose="02020404030301010803" pitchFamily="18" charset="0"/>
          </a:endParaRPr>
        </a:p>
      </dgm:t>
    </dgm:pt>
    <dgm:pt modelId="{813F6B97-0B51-4F86-99E6-C639E0B29EF6}" type="pres">
      <dgm:prSet presAssocID="{DA1C5093-9AB7-4FCA-8EF6-01336CBB5C95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57A2FFD-9076-4AEA-B9E9-30E3B6451972}" type="pres">
      <dgm:prSet presAssocID="{E80DF460-08FE-489C-8ED7-6E05173003AB}" presName="compNode" presStyleCnt="0"/>
      <dgm:spPr/>
      <dgm:t>
        <a:bodyPr/>
        <a:lstStyle/>
        <a:p>
          <a:endParaRPr lang="ru-RU"/>
        </a:p>
      </dgm:t>
    </dgm:pt>
    <dgm:pt modelId="{3013F34D-0910-4905-A9E9-EACF7B05E2F9}" type="pres">
      <dgm:prSet presAssocID="{E80DF460-08FE-489C-8ED7-6E05173003AB}" presName="aNode" presStyleLbl="bgShp" presStyleIdx="0" presStyleCnt="2" custLinFactNeighborX="374" custLinFactNeighborY="-501"/>
      <dgm:spPr/>
      <dgm:t>
        <a:bodyPr/>
        <a:lstStyle/>
        <a:p>
          <a:endParaRPr lang="ru-RU"/>
        </a:p>
      </dgm:t>
    </dgm:pt>
    <dgm:pt modelId="{3B46E97D-2F71-4733-8F60-845DB23DB2B4}" type="pres">
      <dgm:prSet presAssocID="{E80DF460-08FE-489C-8ED7-6E05173003AB}" presName="textNode" presStyleLbl="bgShp" presStyleIdx="0" presStyleCnt="2"/>
      <dgm:spPr/>
      <dgm:t>
        <a:bodyPr/>
        <a:lstStyle/>
        <a:p>
          <a:endParaRPr lang="ru-RU"/>
        </a:p>
      </dgm:t>
    </dgm:pt>
    <dgm:pt modelId="{8A298769-8965-42AD-BF52-359E12D89A4D}" type="pres">
      <dgm:prSet presAssocID="{E80DF460-08FE-489C-8ED7-6E05173003AB}" presName="compChildNode" presStyleCnt="0"/>
      <dgm:spPr/>
      <dgm:t>
        <a:bodyPr/>
        <a:lstStyle/>
        <a:p>
          <a:endParaRPr lang="ru-RU"/>
        </a:p>
      </dgm:t>
    </dgm:pt>
    <dgm:pt modelId="{322517A1-71F4-4916-BFFD-2BA6C2237901}" type="pres">
      <dgm:prSet presAssocID="{E80DF460-08FE-489C-8ED7-6E05173003AB}" presName="theInnerList" presStyleCnt="0"/>
      <dgm:spPr/>
      <dgm:t>
        <a:bodyPr/>
        <a:lstStyle/>
        <a:p>
          <a:endParaRPr lang="ru-RU"/>
        </a:p>
      </dgm:t>
    </dgm:pt>
    <dgm:pt modelId="{ACD02B1F-638D-47BA-BB01-60DE30CEE0BE}" type="pres">
      <dgm:prSet presAssocID="{AF08BB97-9272-4F96-BAB6-7FED52427489}" presName="childNode" presStyleLbl="node1" presStyleIdx="0" presStyleCnt="10" custScaleX="101053" custScaleY="1500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59B4A1-7A8E-43A6-82B0-001DEDF8A7EE}" type="pres">
      <dgm:prSet presAssocID="{AF08BB97-9272-4F96-BAB6-7FED52427489}" presName="aSpace2" presStyleCnt="0"/>
      <dgm:spPr/>
      <dgm:t>
        <a:bodyPr/>
        <a:lstStyle/>
        <a:p>
          <a:endParaRPr lang="ru-RU"/>
        </a:p>
      </dgm:t>
    </dgm:pt>
    <dgm:pt modelId="{55C96EC8-71A8-4B5B-A798-02C8F0D43B46}" type="pres">
      <dgm:prSet presAssocID="{93587DD4-5EE9-4778-AC9C-A92293419FBF}" presName="child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2C0C62-9EB2-485E-B8C3-90F06106C4E0}" type="pres">
      <dgm:prSet presAssocID="{93587DD4-5EE9-4778-AC9C-A92293419FBF}" presName="aSpace2" presStyleCnt="0"/>
      <dgm:spPr/>
      <dgm:t>
        <a:bodyPr/>
        <a:lstStyle/>
        <a:p>
          <a:endParaRPr lang="ru-RU"/>
        </a:p>
      </dgm:t>
    </dgm:pt>
    <dgm:pt modelId="{C6E833EA-ED83-4E07-84B8-C7D3B292FE31}" type="pres">
      <dgm:prSet presAssocID="{E4741A4A-2041-48C2-8944-334A2D35D1C8}" presName="childNode" presStyleLbl="node1" presStyleIdx="2" presStyleCnt="10" custScaleY="909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0213BD-A8AA-47F7-AE37-DE6597546217}" type="pres">
      <dgm:prSet presAssocID="{E4741A4A-2041-48C2-8944-334A2D35D1C8}" presName="aSpace2" presStyleCnt="0"/>
      <dgm:spPr/>
      <dgm:t>
        <a:bodyPr/>
        <a:lstStyle/>
        <a:p>
          <a:endParaRPr lang="ru-RU"/>
        </a:p>
      </dgm:t>
    </dgm:pt>
    <dgm:pt modelId="{EB83922C-9015-4414-A065-CF1F4A7C43EF}" type="pres">
      <dgm:prSet presAssocID="{7A088F23-6DBB-42A9-8DD5-0C9AE21EE25B}" presName="childNode" presStyleLbl="node1" presStyleIdx="3" presStyleCnt="10" custScaleY="1198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152EA5-00EA-41A1-AF69-077A28B7FD59}" type="pres">
      <dgm:prSet presAssocID="{7A088F23-6DBB-42A9-8DD5-0C9AE21EE25B}" presName="aSpace2" presStyleCnt="0"/>
      <dgm:spPr/>
      <dgm:t>
        <a:bodyPr/>
        <a:lstStyle/>
        <a:p>
          <a:endParaRPr lang="ru-RU"/>
        </a:p>
      </dgm:t>
    </dgm:pt>
    <dgm:pt modelId="{494A7499-EBCB-401C-A15F-6AC55E004550}" type="pres">
      <dgm:prSet presAssocID="{E1E5B140-D354-4628-9483-F8154F6F4F5C}" presName="child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22DEE9-2D42-494C-B6A6-8BB40A832BDE}" type="pres">
      <dgm:prSet presAssocID="{E1E5B140-D354-4628-9483-F8154F6F4F5C}" presName="aSpace2" presStyleCnt="0"/>
      <dgm:spPr/>
      <dgm:t>
        <a:bodyPr/>
        <a:lstStyle/>
        <a:p>
          <a:endParaRPr lang="ru-RU"/>
        </a:p>
      </dgm:t>
    </dgm:pt>
    <dgm:pt modelId="{4BB7BE42-E846-4906-9F9E-9394CDFC5FA7}" type="pres">
      <dgm:prSet presAssocID="{5D4ADFCA-CB3A-4765-B8D7-B2E0FBC5B58D}" presName="child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624B4E-BD60-483E-AB92-C948064C39A4}" type="pres">
      <dgm:prSet presAssocID="{E80DF460-08FE-489C-8ED7-6E05173003AB}" presName="aSpace" presStyleCnt="0"/>
      <dgm:spPr/>
      <dgm:t>
        <a:bodyPr/>
        <a:lstStyle/>
        <a:p>
          <a:endParaRPr lang="ru-RU"/>
        </a:p>
      </dgm:t>
    </dgm:pt>
    <dgm:pt modelId="{4168A469-5767-4834-A454-5551519DD07F}" type="pres">
      <dgm:prSet presAssocID="{092C7283-8628-49C9-8796-4F8BE260E82E}" presName="compNode" presStyleCnt="0"/>
      <dgm:spPr/>
      <dgm:t>
        <a:bodyPr/>
        <a:lstStyle/>
        <a:p>
          <a:endParaRPr lang="ru-RU"/>
        </a:p>
      </dgm:t>
    </dgm:pt>
    <dgm:pt modelId="{4B080EA2-EE48-4645-9449-2DEBD9FFC643}" type="pres">
      <dgm:prSet presAssocID="{092C7283-8628-49C9-8796-4F8BE260E82E}" presName="aNode" presStyleLbl="bgShp" presStyleIdx="1" presStyleCnt="2"/>
      <dgm:spPr/>
      <dgm:t>
        <a:bodyPr/>
        <a:lstStyle/>
        <a:p>
          <a:endParaRPr lang="ru-RU"/>
        </a:p>
      </dgm:t>
    </dgm:pt>
    <dgm:pt modelId="{9221583C-FEF2-4410-A26B-16D2DF6E9A60}" type="pres">
      <dgm:prSet presAssocID="{092C7283-8628-49C9-8796-4F8BE260E82E}" presName="textNode" presStyleLbl="bgShp" presStyleIdx="1" presStyleCnt="2"/>
      <dgm:spPr/>
      <dgm:t>
        <a:bodyPr/>
        <a:lstStyle/>
        <a:p>
          <a:endParaRPr lang="ru-RU"/>
        </a:p>
      </dgm:t>
    </dgm:pt>
    <dgm:pt modelId="{7530DDDF-AD01-4762-B0B3-3B5D53E0F45E}" type="pres">
      <dgm:prSet presAssocID="{092C7283-8628-49C9-8796-4F8BE260E82E}" presName="compChildNode" presStyleCnt="0"/>
      <dgm:spPr/>
      <dgm:t>
        <a:bodyPr/>
        <a:lstStyle/>
        <a:p>
          <a:endParaRPr lang="ru-RU"/>
        </a:p>
      </dgm:t>
    </dgm:pt>
    <dgm:pt modelId="{9DB6F717-FE37-4A3B-A936-70504CED08AB}" type="pres">
      <dgm:prSet presAssocID="{092C7283-8628-49C9-8796-4F8BE260E82E}" presName="theInnerList" presStyleCnt="0"/>
      <dgm:spPr/>
      <dgm:t>
        <a:bodyPr/>
        <a:lstStyle/>
        <a:p>
          <a:endParaRPr lang="ru-RU"/>
        </a:p>
      </dgm:t>
    </dgm:pt>
    <dgm:pt modelId="{3F0C1BE7-79D4-40D8-BAC0-5D2FC46B0731}" type="pres">
      <dgm:prSet presAssocID="{83C7FA65-526A-44DD-88F5-EB3301F5EFCA}" presName="child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FC7ACF-AF01-486F-910F-AE35761D7437}" type="pres">
      <dgm:prSet presAssocID="{83C7FA65-526A-44DD-88F5-EB3301F5EFCA}" presName="aSpace2" presStyleCnt="0"/>
      <dgm:spPr/>
      <dgm:t>
        <a:bodyPr/>
        <a:lstStyle/>
        <a:p>
          <a:endParaRPr lang="ru-RU"/>
        </a:p>
      </dgm:t>
    </dgm:pt>
    <dgm:pt modelId="{343E7D48-C637-457D-9600-8465FA4E9E55}" type="pres">
      <dgm:prSet presAssocID="{8263A5F6-A36B-4091-BEA9-459DE55527C5}" presName="child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AAC739-FA7E-4341-ABA6-2B6BA88D1E0D}" type="pres">
      <dgm:prSet presAssocID="{8263A5F6-A36B-4091-BEA9-459DE55527C5}" presName="aSpace2" presStyleCnt="0"/>
      <dgm:spPr/>
      <dgm:t>
        <a:bodyPr/>
        <a:lstStyle/>
        <a:p>
          <a:endParaRPr lang="ru-RU"/>
        </a:p>
      </dgm:t>
    </dgm:pt>
    <dgm:pt modelId="{72F08B7F-2EFE-4EB9-B689-F5B5892BB41E}" type="pres">
      <dgm:prSet presAssocID="{614FF4AA-632E-4167-9C38-BEADC10BBE5F}" presName="child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78E3C9-BF07-4EAF-A3DA-002156F85F6F}" type="pres">
      <dgm:prSet presAssocID="{614FF4AA-632E-4167-9C38-BEADC10BBE5F}" presName="aSpace2" presStyleCnt="0"/>
      <dgm:spPr/>
      <dgm:t>
        <a:bodyPr/>
        <a:lstStyle/>
        <a:p>
          <a:endParaRPr lang="ru-RU"/>
        </a:p>
      </dgm:t>
    </dgm:pt>
    <dgm:pt modelId="{A9B378A7-FFF0-4E95-B587-3E03054CA0A3}" type="pres">
      <dgm:prSet presAssocID="{039DB2D7-6E78-45B3-937A-E4F4AFDFFE2A}" presName="child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EA189D5-B12E-41E0-828B-44CEFB6A4655}" type="presOf" srcId="{E80DF460-08FE-489C-8ED7-6E05173003AB}" destId="{3013F34D-0910-4905-A9E9-EACF7B05E2F9}" srcOrd="0" destOrd="0" presId="urn:microsoft.com/office/officeart/2005/8/layout/lProcess2"/>
    <dgm:cxn modelId="{EAB63171-F9BD-4FDC-A6B0-BE7736AAE62A}" srcId="{E80DF460-08FE-489C-8ED7-6E05173003AB}" destId="{E4741A4A-2041-48C2-8944-334A2D35D1C8}" srcOrd="2" destOrd="0" parTransId="{4C54FE80-5CA5-4DD3-9DA2-A6EDA1C42ADA}" sibTransId="{68A0EAF6-B5A3-49E6-A5CD-6EB7EAAB842F}"/>
    <dgm:cxn modelId="{55DD8390-D051-44BF-B5A0-304616B85026}" type="presOf" srcId="{039DB2D7-6E78-45B3-937A-E4F4AFDFFE2A}" destId="{A9B378A7-FFF0-4E95-B587-3E03054CA0A3}" srcOrd="0" destOrd="0" presId="urn:microsoft.com/office/officeart/2005/8/layout/lProcess2"/>
    <dgm:cxn modelId="{7E788E53-6BD7-4A1E-AD3C-FAEE59C22263}" srcId="{DA1C5093-9AB7-4FCA-8EF6-01336CBB5C95}" destId="{092C7283-8628-49C9-8796-4F8BE260E82E}" srcOrd="1" destOrd="0" parTransId="{5DE4B6E9-D5D8-440A-A97D-4804E21EABD7}" sibTransId="{B291C76F-097E-453D-B2EE-3465B3B4135D}"/>
    <dgm:cxn modelId="{19374691-2882-40B8-AE12-4F67CCAD8665}" type="presOf" srcId="{092C7283-8628-49C9-8796-4F8BE260E82E}" destId="{4B080EA2-EE48-4645-9449-2DEBD9FFC643}" srcOrd="0" destOrd="0" presId="urn:microsoft.com/office/officeart/2005/8/layout/lProcess2"/>
    <dgm:cxn modelId="{9EB6A6CF-8866-406C-BDA4-A07B781E77DE}" type="presOf" srcId="{E80DF460-08FE-489C-8ED7-6E05173003AB}" destId="{3B46E97D-2F71-4733-8F60-845DB23DB2B4}" srcOrd="1" destOrd="0" presId="urn:microsoft.com/office/officeart/2005/8/layout/lProcess2"/>
    <dgm:cxn modelId="{6F779207-0628-48C5-A0A8-7FDD377AC638}" srcId="{092C7283-8628-49C9-8796-4F8BE260E82E}" destId="{8263A5F6-A36B-4091-BEA9-459DE55527C5}" srcOrd="1" destOrd="0" parTransId="{99D83994-4CA1-4B72-8751-AF3E959E0833}" sibTransId="{2BB61503-1585-4E9C-9EFF-03C6591D28A6}"/>
    <dgm:cxn modelId="{3C68135F-34F4-4433-BFC3-9387761CBECA}" type="presOf" srcId="{E4741A4A-2041-48C2-8944-334A2D35D1C8}" destId="{C6E833EA-ED83-4E07-84B8-C7D3B292FE31}" srcOrd="0" destOrd="0" presId="urn:microsoft.com/office/officeart/2005/8/layout/lProcess2"/>
    <dgm:cxn modelId="{088D6577-6532-4EB1-B0D8-A271B651728E}" type="presOf" srcId="{5D4ADFCA-CB3A-4765-B8D7-B2E0FBC5B58D}" destId="{4BB7BE42-E846-4906-9F9E-9394CDFC5FA7}" srcOrd="0" destOrd="0" presId="urn:microsoft.com/office/officeart/2005/8/layout/lProcess2"/>
    <dgm:cxn modelId="{2A7F7800-EFE6-4347-AC1D-8B32FF455AB4}" srcId="{E80DF460-08FE-489C-8ED7-6E05173003AB}" destId="{5D4ADFCA-CB3A-4765-B8D7-B2E0FBC5B58D}" srcOrd="5" destOrd="0" parTransId="{FC8744CD-D7CC-4C40-9EE7-30E03759ABEF}" sibTransId="{1569A85E-AE2E-42A7-9E79-5911ABE83C9E}"/>
    <dgm:cxn modelId="{EC7194E2-CB6A-4D06-B162-783550DD00D2}" srcId="{E80DF460-08FE-489C-8ED7-6E05173003AB}" destId="{7A088F23-6DBB-42A9-8DD5-0C9AE21EE25B}" srcOrd="3" destOrd="0" parTransId="{311EEB4A-84DE-499C-9148-8A7600F303D8}" sibTransId="{A2E7B728-5F37-4412-AF86-FA66B870E3E6}"/>
    <dgm:cxn modelId="{421A9D60-1AF8-4F65-B619-785919721626}" srcId="{092C7283-8628-49C9-8796-4F8BE260E82E}" destId="{83C7FA65-526A-44DD-88F5-EB3301F5EFCA}" srcOrd="0" destOrd="0" parTransId="{2E402300-86E2-490F-965F-568C08D54DAB}" sibTransId="{F04FB07A-AEF2-4083-94FE-8F8FEEF3F3DA}"/>
    <dgm:cxn modelId="{32AB546B-A258-415A-86B6-1540B1FDBBF0}" type="presOf" srcId="{93587DD4-5EE9-4778-AC9C-A92293419FBF}" destId="{55C96EC8-71A8-4B5B-A798-02C8F0D43B46}" srcOrd="0" destOrd="0" presId="urn:microsoft.com/office/officeart/2005/8/layout/lProcess2"/>
    <dgm:cxn modelId="{7E41E9BD-91C4-48ED-AB11-0F65AD1B41F7}" srcId="{E80DF460-08FE-489C-8ED7-6E05173003AB}" destId="{AF08BB97-9272-4F96-BAB6-7FED52427489}" srcOrd="0" destOrd="0" parTransId="{1E10A554-5978-45E4-AACF-E52522455332}" sibTransId="{A9C19F0E-0327-4E33-A2A7-1673375E6329}"/>
    <dgm:cxn modelId="{1B76CDE9-A3B7-4881-B10E-0F90FC1AB2CB}" type="presOf" srcId="{8263A5F6-A36B-4091-BEA9-459DE55527C5}" destId="{343E7D48-C637-457D-9600-8465FA4E9E55}" srcOrd="0" destOrd="0" presId="urn:microsoft.com/office/officeart/2005/8/layout/lProcess2"/>
    <dgm:cxn modelId="{EEB0BEFE-CAB0-456B-86FF-92B548C1BD2F}" type="presOf" srcId="{614FF4AA-632E-4167-9C38-BEADC10BBE5F}" destId="{72F08B7F-2EFE-4EB9-B689-F5B5892BB41E}" srcOrd="0" destOrd="0" presId="urn:microsoft.com/office/officeart/2005/8/layout/lProcess2"/>
    <dgm:cxn modelId="{E98AF89C-41D5-4D2D-A10B-003458C0203C}" type="presOf" srcId="{DA1C5093-9AB7-4FCA-8EF6-01336CBB5C95}" destId="{813F6B97-0B51-4F86-99E6-C639E0B29EF6}" srcOrd="0" destOrd="0" presId="urn:microsoft.com/office/officeart/2005/8/layout/lProcess2"/>
    <dgm:cxn modelId="{916D1C70-91F9-434B-9F07-327FBDEC540C}" srcId="{092C7283-8628-49C9-8796-4F8BE260E82E}" destId="{039DB2D7-6E78-45B3-937A-E4F4AFDFFE2A}" srcOrd="3" destOrd="0" parTransId="{D77371A7-C13B-4DA7-A85F-3F29C2B7047E}" sibTransId="{B9900018-58AD-4E25-8ECE-75A22344070B}"/>
    <dgm:cxn modelId="{82E3BA0B-C427-4888-A960-79C370CCDF1C}" srcId="{092C7283-8628-49C9-8796-4F8BE260E82E}" destId="{614FF4AA-632E-4167-9C38-BEADC10BBE5F}" srcOrd="2" destOrd="0" parTransId="{E89FCC73-2872-4032-B110-F5CB069F990A}" sibTransId="{22A9754F-698D-4D70-8599-80ED8B19A4D1}"/>
    <dgm:cxn modelId="{93256853-4390-46A4-90E7-C0CFF1381904}" type="presOf" srcId="{7A088F23-6DBB-42A9-8DD5-0C9AE21EE25B}" destId="{EB83922C-9015-4414-A065-CF1F4A7C43EF}" srcOrd="0" destOrd="0" presId="urn:microsoft.com/office/officeart/2005/8/layout/lProcess2"/>
    <dgm:cxn modelId="{95CEDC0B-AE36-4340-AE7A-53ED1C30F5EB}" type="presOf" srcId="{E1E5B140-D354-4628-9483-F8154F6F4F5C}" destId="{494A7499-EBCB-401C-A15F-6AC55E004550}" srcOrd="0" destOrd="0" presId="urn:microsoft.com/office/officeart/2005/8/layout/lProcess2"/>
    <dgm:cxn modelId="{684C23F6-4557-4122-A6D0-BA6D1474C233}" type="presOf" srcId="{AF08BB97-9272-4F96-BAB6-7FED52427489}" destId="{ACD02B1F-638D-47BA-BB01-60DE30CEE0BE}" srcOrd="0" destOrd="0" presId="urn:microsoft.com/office/officeart/2005/8/layout/lProcess2"/>
    <dgm:cxn modelId="{EF8A1D5C-9C5B-4523-B2DC-29AE6C8D1C7E}" srcId="{E80DF460-08FE-489C-8ED7-6E05173003AB}" destId="{93587DD4-5EE9-4778-AC9C-A92293419FBF}" srcOrd="1" destOrd="0" parTransId="{A28BC4B0-BF41-4511-A389-324D01B1196C}" sibTransId="{0B1799A2-559E-4501-8049-24C80C7A16E6}"/>
    <dgm:cxn modelId="{BD5E3569-293A-4582-A33F-973F100B63B8}" srcId="{DA1C5093-9AB7-4FCA-8EF6-01336CBB5C95}" destId="{E80DF460-08FE-489C-8ED7-6E05173003AB}" srcOrd="0" destOrd="0" parTransId="{0F46A036-06D4-4F5E-A9E9-EE2D2DC191A0}" sibTransId="{F724607E-25D1-40CF-BB77-6DFFAFE1F926}"/>
    <dgm:cxn modelId="{ECA8C8D2-C6A7-4132-AEB9-DDB160F75FBA}" type="presOf" srcId="{092C7283-8628-49C9-8796-4F8BE260E82E}" destId="{9221583C-FEF2-4410-A26B-16D2DF6E9A60}" srcOrd="1" destOrd="0" presId="urn:microsoft.com/office/officeart/2005/8/layout/lProcess2"/>
    <dgm:cxn modelId="{E0C984FC-2CC9-4BAB-ADCE-199ED8D2BEB8}" srcId="{E80DF460-08FE-489C-8ED7-6E05173003AB}" destId="{E1E5B140-D354-4628-9483-F8154F6F4F5C}" srcOrd="4" destOrd="0" parTransId="{88A28711-250C-4CFC-B8AD-E2159667FFFB}" sibTransId="{CF528B1B-467B-4A78-8681-A6D3FD987664}"/>
    <dgm:cxn modelId="{35AEDBC0-8847-44A3-9901-DB8E1C682339}" type="presOf" srcId="{83C7FA65-526A-44DD-88F5-EB3301F5EFCA}" destId="{3F0C1BE7-79D4-40D8-BAC0-5D2FC46B0731}" srcOrd="0" destOrd="0" presId="urn:microsoft.com/office/officeart/2005/8/layout/lProcess2"/>
    <dgm:cxn modelId="{44A103C9-1793-49A8-BD11-1757BFC78512}" type="presParOf" srcId="{813F6B97-0B51-4F86-99E6-C639E0B29EF6}" destId="{457A2FFD-9076-4AEA-B9E9-30E3B6451972}" srcOrd="0" destOrd="0" presId="urn:microsoft.com/office/officeart/2005/8/layout/lProcess2"/>
    <dgm:cxn modelId="{E2823C7A-7402-49B6-976A-2EDE6384EB03}" type="presParOf" srcId="{457A2FFD-9076-4AEA-B9E9-30E3B6451972}" destId="{3013F34D-0910-4905-A9E9-EACF7B05E2F9}" srcOrd="0" destOrd="0" presId="urn:microsoft.com/office/officeart/2005/8/layout/lProcess2"/>
    <dgm:cxn modelId="{14F48AD7-EE15-4445-B9C7-D97B5B7DB5FE}" type="presParOf" srcId="{457A2FFD-9076-4AEA-B9E9-30E3B6451972}" destId="{3B46E97D-2F71-4733-8F60-845DB23DB2B4}" srcOrd="1" destOrd="0" presId="urn:microsoft.com/office/officeart/2005/8/layout/lProcess2"/>
    <dgm:cxn modelId="{9BDF3974-C742-4C0C-8E49-26ADEC049C8C}" type="presParOf" srcId="{457A2FFD-9076-4AEA-B9E9-30E3B6451972}" destId="{8A298769-8965-42AD-BF52-359E12D89A4D}" srcOrd="2" destOrd="0" presId="urn:microsoft.com/office/officeart/2005/8/layout/lProcess2"/>
    <dgm:cxn modelId="{EC74910C-A7D7-42E0-947B-06F8FB56CFA9}" type="presParOf" srcId="{8A298769-8965-42AD-BF52-359E12D89A4D}" destId="{322517A1-71F4-4916-BFFD-2BA6C2237901}" srcOrd="0" destOrd="0" presId="urn:microsoft.com/office/officeart/2005/8/layout/lProcess2"/>
    <dgm:cxn modelId="{A52076AD-BDAD-4E03-9167-9F2EC239A058}" type="presParOf" srcId="{322517A1-71F4-4916-BFFD-2BA6C2237901}" destId="{ACD02B1F-638D-47BA-BB01-60DE30CEE0BE}" srcOrd="0" destOrd="0" presId="urn:microsoft.com/office/officeart/2005/8/layout/lProcess2"/>
    <dgm:cxn modelId="{BC0C532A-CCEF-46C6-A0C7-7AA3C8E38640}" type="presParOf" srcId="{322517A1-71F4-4916-BFFD-2BA6C2237901}" destId="{EF59B4A1-7A8E-43A6-82B0-001DEDF8A7EE}" srcOrd="1" destOrd="0" presId="urn:microsoft.com/office/officeart/2005/8/layout/lProcess2"/>
    <dgm:cxn modelId="{5CC78F34-AFBF-4EA0-8042-BCE2B1EB4088}" type="presParOf" srcId="{322517A1-71F4-4916-BFFD-2BA6C2237901}" destId="{55C96EC8-71A8-4B5B-A798-02C8F0D43B46}" srcOrd="2" destOrd="0" presId="urn:microsoft.com/office/officeart/2005/8/layout/lProcess2"/>
    <dgm:cxn modelId="{97B6F826-602C-425C-B58C-3DD0E3DCAB71}" type="presParOf" srcId="{322517A1-71F4-4916-BFFD-2BA6C2237901}" destId="{7C2C0C62-9EB2-485E-B8C3-90F06106C4E0}" srcOrd="3" destOrd="0" presId="urn:microsoft.com/office/officeart/2005/8/layout/lProcess2"/>
    <dgm:cxn modelId="{928EABEF-E447-40F9-8488-51C06D9021A3}" type="presParOf" srcId="{322517A1-71F4-4916-BFFD-2BA6C2237901}" destId="{C6E833EA-ED83-4E07-84B8-C7D3B292FE31}" srcOrd="4" destOrd="0" presId="urn:microsoft.com/office/officeart/2005/8/layout/lProcess2"/>
    <dgm:cxn modelId="{61180016-CE9F-4E89-B345-3D36FA00CA86}" type="presParOf" srcId="{322517A1-71F4-4916-BFFD-2BA6C2237901}" destId="{260213BD-A8AA-47F7-AE37-DE6597546217}" srcOrd="5" destOrd="0" presId="urn:microsoft.com/office/officeart/2005/8/layout/lProcess2"/>
    <dgm:cxn modelId="{677F496E-70DB-473E-AE6E-ED12D868C811}" type="presParOf" srcId="{322517A1-71F4-4916-BFFD-2BA6C2237901}" destId="{EB83922C-9015-4414-A065-CF1F4A7C43EF}" srcOrd="6" destOrd="0" presId="urn:microsoft.com/office/officeart/2005/8/layout/lProcess2"/>
    <dgm:cxn modelId="{33E54C73-2ADA-4F19-9601-28F27C2FB625}" type="presParOf" srcId="{322517A1-71F4-4916-BFFD-2BA6C2237901}" destId="{5F152EA5-00EA-41A1-AF69-077A28B7FD59}" srcOrd="7" destOrd="0" presId="urn:microsoft.com/office/officeart/2005/8/layout/lProcess2"/>
    <dgm:cxn modelId="{D6B7F8D0-9A88-495A-91DA-64EB95242FE7}" type="presParOf" srcId="{322517A1-71F4-4916-BFFD-2BA6C2237901}" destId="{494A7499-EBCB-401C-A15F-6AC55E004550}" srcOrd="8" destOrd="0" presId="urn:microsoft.com/office/officeart/2005/8/layout/lProcess2"/>
    <dgm:cxn modelId="{64C0CE68-691E-47D6-AB23-EB2CB7D18E6D}" type="presParOf" srcId="{322517A1-71F4-4916-BFFD-2BA6C2237901}" destId="{FD22DEE9-2D42-494C-B6A6-8BB40A832BDE}" srcOrd="9" destOrd="0" presId="urn:microsoft.com/office/officeart/2005/8/layout/lProcess2"/>
    <dgm:cxn modelId="{56BE07CE-2A05-4A0D-B28C-5C4AA8E51334}" type="presParOf" srcId="{322517A1-71F4-4916-BFFD-2BA6C2237901}" destId="{4BB7BE42-E846-4906-9F9E-9394CDFC5FA7}" srcOrd="10" destOrd="0" presId="urn:microsoft.com/office/officeart/2005/8/layout/lProcess2"/>
    <dgm:cxn modelId="{25CEE02E-FCB4-4C08-A212-0418C11FAB4E}" type="presParOf" srcId="{813F6B97-0B51-4F86-99E6-C639E0B29EF6}" destId="{92624B4E-BD60-483E-AB92-C948064C39A4}" srcOrd="1" destOrd="0" presId="urn:microsoft.com/office/officeart/2005/8/layout/lProcess2"/>
    <dgm:cxn modelId="{317B5F3E-CD34-4C98-B5EA-9209A42BB91F}" type="presParOf" srcId="{813F6B97-0B51-4F86-99E6-C639E0B29EF6}" destId="{4168A469-5767-4834-A454-5551519DD07F}" srcOrd="2" destOrd="0" presId="urn:microsoft.com/office/officeart/2005/8/layout/lProcess2"/>
    <dgm:cxn modelId="{9A9B3412-FBB8-448D-AB7B-96D69C8C7A9E}" type="presParOf" srcId="{4168A469-5767-4834-A454-5551519DD07F}" destId="{4B080EA2-EE48-4645-9449-2DEBD9FFC643}" srcOrd="0" destOrd="0" presId="urn:microsoft.com/office/officeart/2005/8/layout/lProcess2"/>
    <dgm:cxn modelId="{42C342CE-96DA-4B16-8B33-F8941C8347A2}" type="presParOf" srcId="{4168A469-5767-4834-A454-5551519DD07F}" destId="{9221583C-FEF2-4410-A26B-16D2DF6E9A60}" srcOrd="1" destOrd="0" presId="urn:microsoft.com/office/officeart/2005/8/layout/lProcess2"/>
    <dgm:cxn modelId="{EAAEDE9C-2F3F-4228-A263-F43620A06BAC}" type="presParOf" srcId="{4168A469-5767-4834-A454-5551519DD07F}" destId="{7530DDDF-AD01-4762-B0B3-3B5D53E0F45E}" srcOrd="2" destOrd="0" presId="urn:microsoft.com/office/officeart/2005/8/layout/lProcess2"/>
    <dgm:cxn modelId="{FBEF56CF-C4A2-4D55-92CF-B8EB22AF68B0}" type="presParOf" srcId="{7530DDDF-AD01-4762-B0B3-3B5D53E0F45E}" destId="{9DB6F717-FE37-4A3B-A936-70504CED08AB}" srcOrd="0" destOrd="0" presId="urn:microsoft.com/office/officeart/2005/8/layout/lProcess2"/>
    <dgm:cxn modelId="{80DB3F0E-9322-4A7F-A2C1-6CF098A633C2}" type="presParOf" srcId="{9DB6F717-FE37-4A3B-A936-70504CED08AB}" destId="{3F0C1BE7-79D4-40D8-BAC0-5D2FC46B0731}" srcOrd="0" destOrd="0" presId="urn:microsoft.com/office/officeart/2005/8/layout/lProcess2"/>
    <dgm:cxn modelId="{B6735180-0C7C-46F4-BD70-0872D37B1F77}" type="presParOf" srcId="{9DB6F717-FE37-4A3B-A936-70504CED08AB}" destId="{5FFC7ACF-AF01-486F-910F-AE35761D7437}" srcOrd="1" destOrd="0" presId="urn:microsoft.com/office/officeart/2005/8/layout/lProcess2"/>
    <dgm:cxn modelId="{F26B6CE7-E779-4D81-8082-6C6FE67519BA}" type="presParOf" srcId="{9DB6F717-FE37-4A3B-A936-70504CED08AB}" destId="{343E7D48-C637-457D-9600-8465FA4E9E55}" srcOrd="2" destOrd="0" presId="urn:microsoft.com/office/officeart/2005/8/layout/lProcess2"/>
    <dgm:cxn modelId="{DD69D3A5-6C8A-4C63-ADF4-AF4AF08A922F}" type="presParOf" srcId="{9DB6F717-FE37-4A3B-A936-70504CED08AB}" destId="{41AAC739-FA7E-4341-ABA6-2B6BA88D1E0D}" srcOrd="3" destOrd="0" presId="urn:microsoft.com/office/officeart/2005/8/layout/lProcess2"/>
    <dgm:cxn modelId="{C2DBA9EE-155F-4796-9136-396678813A88}" type="presParOf" srcId="{9DB6F717-FE37-4A3B-A936-70504CED08AB}" destId="{72F08B7F-2EFE-4EB9-B689-F5B5892BB41E}" srcOrd="4" destOrd="0" presId="urn:microsoft.com/office/officeart/2005/8/layout/lProcess2"/>
    <dgm:cxn modelId="{3FC86CD5-8B7F-4B4B-A944-30DB2D8E8103}" type="presParOf" srcId="{9DB6F717-FE37-4A3B-A936-70504CED08AB}" destId="{0C78E3C9-BF07-4EAF-A3DA-002156F85F6F}" srcOrd="5" destOrd="0" presId="urn:microsoft.com/office/officeart/2005/8/layout/lProcess2"/>
    <dgm:cxn modelId="{93C40870-72A5-45A5-A129-F963D469F67D}" type="presParOf" srcId="{9DB6F717-FE37-4A3B-A936-70504CED08AB}" destId="{A9B378A7-FFF0-4E95-B587-3E03054CA0A3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D57DDD-CA14-4C06-8A66-C6B32B5578E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B302D28-E0BB-49EB-8FBB-8D8C87DD9153}">
      <dgm:prSet custT="1"/>
      <dgm:spPr>
        <a:solidFill>
          <a:srgbClr val="0070C0"/>
        </a:solidFill>
      </dgm:spPr>
      <dgm:t>
        <a:bodyPr/>
        <a:lstStyle/>
        <a:p>
          <a:pPr rtl="0"/>
          <a:r>
            <a:rPr lang="ru-RU" sz="1100" b="1" dirty="0" smtClean="0"/>
            <a:t>Через портал </a:t>
          </a:r>
          <a:r>
            <a:rPr lang="ru-RU" sz="1100" b="1" dirty="0" err="1" smtClean="0"/>
            <a:t>Госуслуг</a:t>
          </a:r>
          <a:endParaRPr lang="ru-RU" sz="2000" dirty="0">
            <a:solidFill>
              <a:srgbClr val="C00000"/>
            </a:solidFill>
          </a:endParaRPr>
        </a:p>
      </dgm:t>
    </dgm:pt>
    <dgm:pt modelId="{E1B3D72F-FE51-4E5D-A97F-346A1B13B54B}" type="parTrans" cxnId="{872E76A8-2B1D-4D88-81D6-5ED0F8EE4121}">
      <dgm:prSet/>
      <dgm:spPr/>
      <dgm:t>
        <a:bodyPr/>
        <a:lstStyle/>
        <a:p>
          <a:endParaRPr lang="ru-RU"/>
        </a:p>
      </dgm:t>
    </dgm:pt>
    <dgm:pt modelId="{CE5D8905-56A7-4259-9FFC-C573B5757D66}" type="sibTrans" cxnId="{872E76A8-2B1D-4D88-81D6-5ED0F8EE4121}">
      <dgm:prSet/>
      <dgm:spPr/>
      <dgm:t>
        <a:bodyPr/>
        <a:lstStyle/>
        <a:p>
          <a:endParaRPr lang="ru-RU"/>
        </a:p>
      </dgm:t>
    </dgm:pt>
    <dgm:pt modelId="{DD0D9A95-F8D1-46C5-A852-9F24269B1B04}">
      <dgm:prSet custT="1"/>
      <dgm:spPr>
        <a:solidFill>
          <a:srgbClr val="0070C0"/>
        </a:solidFill>
      </dgm:spPr>
      <dgm:t>
        <a:bodyPr/>
        <a:lstStyle/>
        <a:p>
          <a:pPr rtl="0"/>
          <a:r>
            <a:rPr lang="ru-RU" sz="1200" b="1" dirty="0" smtClean="0">
              <a:solidFill>
                <a:schemeClr val="bg1"/>
              </a:solidFill>
            </a:rPr>
            <a:t>При личном обращении в МФЦ</a:t>
          </a:r>
          <a:endParaRPr lang="ru-RU" sz="1200" b="1" dirty="0">
            <a:solidFill>
              <a:schemeClr val="bg1"/>
            </a:solidFill>
          </a:endParaRPr>
        </a:p>
      </dgm:t>
    </dgm:pt>
    <dgm:pt modelId="{212A7E95-A36C-4FEF-970B-42E1A9223F87}" type="parTrans" cxnId="{259AD011-2610-4F13-8889-0CCECC95EDD5}">
      <dgm:prSet/>
      <dgm:spPr/>
      <dgm:t>
        <a:bodyPr/>
        <a:lstStyle/>
        <a:p>
          <a:endParaRPr lang="ru-RU"/>
        </a:p>
      </dgm:t>
    </dgm:pt>
    <dgm:pt modelId="{09C261BD-CA59-45AD-AE99-DD77EC3FFF9A}" type="sibTrans" cxnId="{259AD011-2610-4F13-8889-0CCECC95EDD5}">
      <dgm:prSet/>
      <dgm:spPr/>
      <dgm:t>
        <a:bodyPr/>
        <a:lstStyle/>
        <a:p>
          <a:endParaRPr lang="ru-RU"/>
        </a:p>
      </dgm:t>
    </dgm:pt>
    <dgm:pt modelId="{839E43B9-C31E-4C6A-8EB8-CCEE2C20CAF1}">
      <dgm:prSet custT="1"/>
      <dgm:spPr>
        <a:solidFill>
          <a:srgbClr val="0070C0"/>
        </a:solidFill>
      </dgm:spPr>
      <dgm:t>
        <a:bodyPr/>
        <a:lstStyle/>
        <a:p>
          <a:pPr rtl="0"/>
          <a:r>
            <a:rPr lang="ru-RU" sz="1100" b="1" dirty="0" smtClean="0"/>
            <a:t>При личном обращении в Филиалы ТРО ФСС РФ</a:t>
          </a:r>
          <a:endParaRPr lang="ru-RU" sz="2000" dirty="0">
            <a:solidFill>
              <a:srgbClr val="C00000"/>
            </a:solidFill>
          </a:endParaRPr>
        </a:p>
      </dgm:t>
    </dgm:pt>
    <dgm:pt modelId="{2D0C2E2B-A014-4314-A33B-B7EA7EA69C2D}" type="parTrans" cxnId="{666C69BE-B72C-4135-A94E-0043251735D5}">
      <dgm:prSet/>
      <dgm:spPr/>
      <dgm:t>
        <a:bodyPr/>
        <a:lstStyle/>
        <a:p>
          <a:endParaRPr lang="ru-RU"/>
        </a:p>
      </dgm:t>
    </dgm:pt>
    <dgm:pt modelId="{DAA32744-A0B9-477C-8D5A-29342B372A21}" type="sibTrans" cxnId="{666C69BE-B72C-4135-A94E-0043251735D5}">
      <dgm:prSet/>
      <dgm:spPr/>
      <dgm:t>
        <a:bodyPr/>
        <a:lstStyle/>
        <a:p>
          <a:endParaRPr lang="ru-RU"/>
        </a:p>
      </dgm:t>
    </dgm:pt>
    <dgm:pt modelId="{56052DAF-5BC2-4AC6-A6D0-EF2566F6DF6A}">
      <dgm:prSet custT="1"/>
      <dgm:spPr>
        <a:solidFill>
          <a:srgbClr val="0070C0"/>
        </a:solidFill>
      </dgm:spPr>
      <dgm:t>
        <a:bodyPr/>
        <a:lstStyle/>
        <a:p>
          <a:pPr rtl="0"/>
          <a:r>
            <a:rPr lang="ru-RU" sz="1100" b="1" dirty="0" smtClean="0"/>
            <a:t>ПОЧТА</a:t>
          </a:r>
          <a:endParaRPr lang="ru-RU" sz="2000" dirty="0">
            <a:solidFill>
              <a:srgbClr val="C00000"/>
            </a:solidFill>
          </a:endParaRPr>
        </a:p>
      </dgm:t>
    </dgm:pt>
    <dgm:pt modelId="{5BDA7369-99EA-44FB-99A4-036ADF6033CC}" type="parTrans" cxnId="{D41BAD58-A223-4681-81BF-CDA96E2EE337}">
      <dgm:prSet/>
      <dgm:spPr/>
      <dgm:t>
        <a:bodyPr/>
        <a:lstStyle/>
        <a:p>
          <a:endParaRPr lang="ru-RU"/>
        </a:p>
      </dgm:t>
    </dgm:pt>
    <dgm:pt modelId="{92B20571-C63E-4D48-8598-1F9791AF5CA1}" type="sibTrans" cxnId="{D41BAD58-A223-4681-81BF-CDA96E2EE337}">
      <dgm:prSet/>
      <dgm:spPr/>
      <dgm:t>
        <a:bodyPr/>
        <a:lstStyle/>
        <a:p>
          <a:endParaRPr lang="ru-RU"/>
        </a:p>
      </dgm:t>
    </dgm:pt>
    <dgm:pt modelId="{938C156E-1827-4F3D-930C-730DC14EB128}">
      <dgm:prSet custT="1"/>
      <dgm:spPr>
        <a:solidFill>
          <a:srgbClr val="0070C0"/>
        </a:solidFill>
      </dgm:spPr>
      <dgm:t>
        <a:bodyPr/>
        <a:lstStyle/>
        <a:p>
          <a:pPr rtl="0"/>
          <a:r>
            <a:rPr lang="ru-RU" sz="1200" b="1" dirty="0" smtClean="0">
              <a:solidFill>
                <a:schemeClr val="bg1"/>
              </a:solidFill>
            </a:rPr>
            <a:t>ВОЛОНТЕРЫ</a:t>
          </a:r>
          <a:endParaRPr lang="ru-RU" sz="1200" b="1" dirty="0">
            <a:solidFill>
              <a:schemeClr val="bg1"/>
            </a:solidFill>
          </a:endParaRPr>
        </a:p>
      </dgm:t>
    </dgm:pt>
    <dgm:pt modelId="{8BFF5CA9-69CE-4411-83C9-AEEABD2F5D32}" type="parTrans" cxnId="{9F51F986-7057-41F2-A0DD-1C24BC935074}">
      <dgm:prSet/>
      <dgm:spPr/>
      <dgm:t>
        <a:bodyPr/>
        <a:lstStyle/>
        <a:p>
          <a:endParaRPr lang="ru-RU"/>
        </a:p>
      </dgm:t>
    </dgm:pt>
    <dgm:pt modelId="{A5F35F8A-BD3A-4E34-BAEA-DF95F4DA24B1}" type="sibTrans" cxnId="{9F51F986-7057-41F2-A0DD-1C24BC935074}">
      <dgm:prSet/>
      <dgm:spPr/>
      <dgm:t>
        <a:bodyPr/>
        <a:lstStyle/>
        <a:p>
          <a:endParaRPr lang="ru-RU"/>
        </a:p>
      </dgm:t>
    </dgm:pt>
    <dgm:pt modelId="{93A69287-1FEF-44B8-AFC9-8785C3A74EB9}" type="pres">
      <dgm:prSet presAssocID="{C3D57DDD-CA14-4C06-8A66-C6B32B5578E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2F40451-2290-4595-A0DB-3257CBFF3726}" type="pres">
      <dgm:prSet presAssocID="{9B302D28-E0BB-49EB-8FBB-8D8C87DD9153}" presName="composite" presStyleCnt="0"/>
      <dgm:spPr/>
    </dgm:pt>
    <dgm:pt modelId="{0958F045-30B1-4EB3-9AA8-4206DFA9B6E4}" type="pres">
      <dgm:prSet presAssocID="{9B302D28-E0BB-49EB-8FBB-8D8C87DD9153}" presName="imgShp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83401BB-97F1-4F28-9346-E1BC10850AE4}" type="pres">
      <dgm:prSet presAssocID="{9B302D28-E0BB-49EB-8FBB-8D8C87DD9153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1C7324-7458-40FE-B052-650F03EF2017}" type="pres">
      <dgm:prSet presAssocID="{CE5D8905-56A7-4259-9FFC-C573B5757D66}" presName="spacing" presStyleCnt="0"/>
      <dgm:spPr/>
    </dgm:pt>
    <dgm:pt modelId="{5E0A93C0-D2F0-480B-91F3-1732A9A77E06}" type="pres">
      <dgm:prSet presAssocID="{56052DAF-5BC2-4AC6-A6D0-EF2566F6DF6A}" presName="composite" presStyleCnt="0"/>
      <dgm:spPr/>
    </dgm:pt>
    <dgm:pt modelId="{9FF3C7AD-1977-45C7-9F1C-CF2982BADCA6}" type="pres">
      <dgm:prSet presAssocID="{56052DAF-5BC2-4AC6-A6D0-EF2566F6DF6A}" presName="imgShp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0EC713AD-C7CF-485F-8106-EF1B586CAA83}" type="pres">
      <dgm:prSet presAssocID="{56052DAF-5BC2-4AC6-A6D0-EF2566F6DF6A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E747F3-2ED3-4E1B-871C-80D55B025A95}" type="pres">
      <dgm:prSet presAssocID="{92B20571-C63E-4D48-8598-1F9791AF5CA1}" presName="spacing" presStyleCnt="0"/>
      <dgm:spPr/>
    </dgm:pt>
    <dgm:pt modelId="{D7C897FB-FCED-4E96-B277-AFC32C49C102}" type="pres">
      <dgm:prSet presAssocID="{839E43B9-C31E-4C6A-8EB8-CCEE2C20CAF1}" presName="composite" presStyleCnt="0"/>
      <dgm:spPr/>
    </dgm:pt>
    <dgm:pt modelId="{54E77D79-2533-422F-B03C-5950CCAA1FA2}" type="pres">
      <dgm:prSet presAssocID="{839E43B9-C31E-4C6A-8EB8-CCEE2C20CAF1}" presName="imgShp" presStyleLbl="f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ru-RU"/>
        </a:p>
      </dgm:t>
    </dgm:pt>
    <dgm:pt modelId="{B65C969D-7D15-4334-80AA-0DE20C0CE00D}" type="pres">
      <dgm:prSet presAssocID="{839E43B9-C31E-4C6A-8EB8-CCEE2C20CAF1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E1036D-B64E-4F7F-92A0-D37C4990A09C}" type="pres">
      <dgm:prSet presAssocID="{DAA32744-A0B9-477C-8D5A-29342B372A21}" presName="spacing" presStyleCnt="0"/>
      <dgm:spPr/>
    </dgm:pt>
    <dgm:pt modelId="{53D43DA4-8AFA-41D5-AB13-5393ABD245FF}" type="pres">
      <dgm:prSet presAssocID="{DD0D9A95-F8D1-46C5-A852-9F24269B1B04}" presName="composite" presStyleCnt="0"/>
      <dgm:spPr/>
    </dgm:pt>
    <dgm:pt modelId="{C35ED320-99D0-4556-A573-FD75C04FA3FF}" type="pres">
      <dgm:prSet presAssocID="{DD0D9A95-F8D1-46C5-A852-9F24269B1B04}" presName="imgShp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10F2702-F85C-400B-9518-B57ADE892604}" type="pres">
      <dgm:prSet presAssocID="{DD0D9A95-F8D1-46C5-A852-9F24269B1B04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A26451-853B-4913-947E-168CA226C4D1}" type="pres">
      <dgm:prSet presAssocID="{09C261BD-CA59-45AD-AE99-DD77EC3FFF9A}" presName="spacing" presStyleCnt="0"/>
      <dgm:spPr/>
    </dgm:pt>
    <dgm:pt modelId="{C9044566-B23A-4DA0-9464-75D845BBD091}" type="pres">
      <dgm:prSet presAssocID="{938C156E-1827-4F3D-930C-730DC14EB128}" presName="composite" presStyleCnt="0"/>
      <dgm:spPr/>
    </dgm:pt>
    <dgm:pt modelId="{1C5C2368-B007-4D18-AD71-12AB27FE956F}" type="pres">
      <dgm:prSet presAssocID="{938C156E-1827-4F3D-930C-730DC14EB128}" presName="imgShp" presStyleLbl="f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82BB73CF-E359-4B54-B865-39A179EF0CC5}" type="pres">
      <dgm:prSet presAssocID="{938C156E-1827-4F3D-930C-730DC14EB128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1BAD58-A223-4681-81BF-CDA96E2EE337}" srcId="{C3D57DDD-CA14-4C06-8A66-C6B32B5578EA}" destId="{56052DAF-5BC2-4AC6-A6D0-EF2566F6DF6A}" srcOrd="1" destOrd="0" parTransId="{5BDA7369-99EA-44FB-99A4-036ADF6033CC}" sibTransId="{92B20571-C63E-4D48-8598-1F9791AF5CA1}"/>
    <dgm:cxn modelId="{259AD011-2610-4F13-8889-0CCECC95EDD5}" srcId="{C3D57DDD-CA14-4C06-8A66-C6B32B5578EA}" destId="{DD0D9A95-F8D1-46C5-A852-9F24269B1B04}" srcOrd="3" destOrd="0" parTransId="{212A7E95-A36C-4FEF-970B-42E1A9223F87}" sibTransId="{09C261BD-CA59-45AD-AE99-DD77EC3FFF9A}"/>
    <dgm:cxn modelId="{1F5639C5-0377-405A-8476-F3C87EB2015A}" type="presOf" srcId="{56052DAF-5BC2-4AC6-A6D0-EF2566F6DF6A}" destId="{0EC713AD-C7CF-485F-8106-EF1B586CAA83}" srcOrd="0" destOrd="0" presId="urn:microsoft.com/office/officeart/2005/8/layout/vList3"/>
    <dgm:cxn modelId="{721846C1-37D1-4B6D-BB40-3AE2D3E1929B}" type="presOf" srcId="{9B302D28-E0BB-49EB-8FBB-8D8C87DD9153}" destId="{B83401BB-97F1-4F28-9346-E1BC10850AE4}" srcOrd="0" destOrd="0" presId="urn:microsoft.com/office/officeart/2005/8/layout/vList3"/>
    <dgm:cxn modelId="{1B5D3607-0811-41E1-86A4-0DAB770ECFE9}" type="presOf" srcId="{DD0D9A95-F8D1-46C5-A852-9F24269B1B04}" destId="{B10F2702-F85C-400B-9518-B57ADE892604}" srcOrd="0" destOrd="0" presId="urn:microsoft.com/office/officeart/2005/8/layout/vList3"/>
    <dgm:cxn modelId="{2D4E1C7C-650D-4C5A-8113-A728288DD7CD}" type="presOf" srcId="{938C156E-1827-4F3D-930C-730DC14EB128}" destId="{82BB73CF-E359-4B54-B865-39A179EF0CC5}" srcOrd="0" destOrd="0" presId="urn:microsoft.com/office/officeart/2005/8/layout/vList3"/>
    <dgm:cxn modelId="{9F51F986-7057-41F2-A0DD-1C24BC935074}" srcId="{C3D57DDD-CA14-4C06-8A66-C6B32B5578EA}" destId="{938C156E-1827-4F3D-930C-730DC14EB128}" srcOrd="4" destOrd="0" parTransId="{8BFF5CA9-69CE-4411-83C9-AEEABD2F5D32}" sibTransId="{A5F35F8A-BD3A-4E34-BAEA-DF95F4DA24B1}"/>
    <dgm:cxn modelId="{872E76A8-2B1D-4D88-81D6-5ED0F8EE4121}" srcId="{C3D57DDD-CA14-4C06-8A66-C6B32B5578EA}" destId="{9B302D28-E0BB-49EB-8FBB-8D8C87DD9153}" srcOrd="0" destOrd="0" parTransId="{E1B3D72F-FE51-4E5D-A97F-346A1B13B54B}" sibTransId="{CE5D8905-56A7-4259-9FFC-C573B5757D66}"/>
    <dgm:cxn modelId="{3B8129C0-A1FB-4047-930D-79254A9F28EB}" type="presOf" srcId="{C3D57DDD-CA14-4C06-8A66-C6B32B5578EA}" destId="{93A69287-1FEF-44B8-AFC9-8785C3A74EB9}" srcOrd="0" destOrd="0" presId="urn:microsoft.com/office/officeart/2005/8/layout/vList3"/>
    <dgm:cxn modelId="{666C69BE-B72C-4135-A94E-0043251735D5}" srcId="{C3D57DDD-CA14-4C06-8A66-C6B32B5578EA}" destId="{839E43B9-C31E-4C6A-8EB8-CCEE2C20CAF1}" srcOrd="2" destOrd="0" parTransId="{2D0C2E2B-A014-4314-A33B-B7EA7EA69C2D}" sibTransId="{DAA32744-A0B9-477C-8D5A-29342B372A21}"/>
    <dgm:cxn modelId="{6D384DEB-2A30-43D0-AE9B-29A5EC517047}" type="presOf" srcId="{839E43B9-C31E-4C6A-8EB8-CCEE2C20CAF1}" destId="{B65C969D-7D15-4334-80AA-0DE20C0CE00D}" srcOrd="0" destOrd="0" presId="urn:microsoft.com/office/officeart/2005/8/layout/vList3"/>
    <dgm:cxn modelId="{CB31A88D-196D-43F0-A7CF-80DC1EBFAD97}" type="presParOf" srcId="{93A69287-1FEF-44B8-AFC9-8785C3A74EB9}" destId="{62F40451-2290-4595-A0DB-3257CBFF3726}" srcOrd="0" destOrd="0" presId="urn:microsoft.com/office/officeart/2005/8/layout/vList3"/>
    <dgm:cxn modelId="{CDAA4F11-B495-48EE-9F79-84B484863DC8}" type="presParOf" srcId="{62F40451-2290-4595-A0DB-3257CBFF3726}" destId="{0958F045-30B1-4EB3-9AA8-4206DFA9B6E4}" srcOrd="0" destOrd="0" presId="urn:microsoft.com/office/officeart/2005/8/layout/vList3"/>
    <dgm:cxn modelId="{47E55D88-3A01-4D84-9436-C80825F34BC7}" type="presParOf" srcId="{62F40451-2290-4595-A0DB-3257CBFF3726}" destId="{B83401BB-97F1-4F28-9346-E1BC10850AE4}" srcOrd="1" destOrd="0" presId="urn:microsoft.com/office/officeart/2005/8/layout/vList3"/>
    <dgm:cxn modelId="{A8CBEA5F-F85D-45C2-88B3-3E7FB726346B}" type="presParOf" srcId="{93A69287-1FEF-44B8-AFC9-8785C3A74EB9}" destId="{381C7324-7458-40FE-B052-650F03EF2017}" srcOrd="1" destOrd="0" presId="urn:microsoft.com/office/officeart/2005/8/layout/vList3"/>
    <dgm:cxn modelId="{65ACE48B-783A-4B9F-B995-C18EB71F8B02}" type="presParOf" srcId="{93A69287-1FEF-44B8-AFC9-8785C3A74EB9}" destId="{5E0A93C0-D2F0-480B-91F3-1732A9A77E06}" srcOrd="2" destOrd="0" presId="urn:microsoft.com/office/officeart/2005/8/layout/vList3"/>
    <dgm:cxn modelId="{C4084250-0851-431C-88DD-B62A2086AA80}" type="presParOf" srcId="{5E0A93C0-D2F0-480B-91F3-1732A9A77E06}" destId="{9FF3C7AD-1977-45C7-9F1C-CF2982BADCA6}" srcOrd="0" destOrd="0" presId="urn:microsoft.com/office/officeart/2005/8/layout/vList3"/>
    <dgm:cxn modelId="{942EF197-8BCC-467C-9410-6F90029558F7}" type="presParOf" srcId="{5E0A93C0-D2F0-480B-91F3-1732A9A77E06}" destId="{0EC713AD-C7CF-485F-8106-EF1B586CAA83}" srcOrd="1" destOrd="0" presId="urn:microsoft.com/office/officeart/2005/8/layout/vList3"/>
    <dgm:cxn modelId="{6931EC31-34D8-4FE2-ACDD-C1F9E9BB28BC}" type="presParOf" srcId="{93A69287-1FEF-44B8-AFC9-8785C3A74EB9}" destId="{AAE747F3-2ED3-4E1B-871C-80D55B025A95}" srcOrd="3" destOrd="0" presId="urn:microsoft.com/office/officeart/2005/8/layout/vList3"/>
    <dgm:cxn modelId="{B5A7D46E-822B-459B-BD01-16F3E524C5AF}" type="presParOf" srcId="{93A69287-1FEF-44B8-AFC9-8785C3A74EB9}" destId="{D7C897FB-FCED-4E96-B277-AFC32C49C102}" srcOrd="4" destOrd="0" presId="urn:microsoft.com/office/officeart/2005/8/layout/vList3"/>
    <dgm:cxn modelId="{1D5CF056-5FEF-4ECD-BA62-B5B888C55B27}" type="presParOf" srcId="{D7C897FB-FCED-4E96-B277-AFC32C49C102}" destId="{54E77D79-2533-422F-B03C-5950CCAA1FA2}" srcOrd="0" destOrd="0" presId="urn:microsoft.com/office/officeart/2005/8/layout/vList3"/>
    <dgm:cxn modelId="{F759274A-CD6B-457E-8040-5C59A33012A0}" type="presParOf" srcId="{D7C897FB-FCED-4E96-B277-AFC32C49C102}" destId="{B65C969D-7D15-4334-80AA-0DE20C0CE00D}" srcOrd="1" destOrd="0" presId="urn:microsoft.com/office/officeart/2005/8/layout/vList3"/>
    <dgm:cxn modelId="{F88FEE7B-97E2-42ED-AF36-145CC1208C6E}" type="presParOf" srcId="{93A69287-1FEF-44B8-AFC9-8785C3A74EB9}" destId="{7AE1036D-B64E-4F7F-92A0-D37C4990A09C}" srcOrd="5" destOrd="0" presId="urn:microsoft.com/office/officeart/2005/8/layout/vList3"/>
    <dgm:cxn modelId="{064F0589-CEAF-4CC1-8467-A12767A0FC15}" type="presParOf" srcId="{93A69287-1FEF-44B8-AFC9-8785C3A74EB9}" destId="{53D43DA4-8AFA-41D5-AB13-5393ABD245FF}" srcOrd="6" destOrd="0" presId="urn:microsoft.com/office/officeart/2005/8/layout/vList3"/>
    <dgm:cxn modelId="{DE8D9C17-CAFA-43DD-8104-3284DC081428}" type="presParOf" srcId="{53D43DA4-8AFA-41D5-AB13-5393ABD245FF}" destId="{C35ED320-99D0-4556-A573-FD75C04FA3FF}" srcOrd="0" destOrd="0" presId="urn:microsoft.com/office/officeart/2005/8/layout/vList3"/>
    <dgm:cxn modelId="{98C8BD7C-A81D-4B29-8209-A54204F3BDC4}" type="presParOf" srcId="{53D43DA4-8AFA-41D5-AB13-5393ABD245FF}" destId="{B10F2702-F85C-400B-9518-B57ADE892604}" srcOrd="1" destOrd="0" presId="urn:microsoft.com/office/officeart/2005/8/layout/vList3"/>
    <dgm:cxn modelId="{9F1A7D28-58A6-4E03-B680-24E9877F20B8}" type="presParOf" srcId="{93A69287-1FEF-44B8-AFC9-8785C3A74EB9}" destId="{EAA26451-853B-4913-947E-168CA226C4D1}" srcOrd="7" destOrd="0" presId="urn:microsoft.com/office/officeart/2005/8/layout/vList3"/>
    <dgm:cxn modelId="{433C56E5-A19B-490F-BB37-AFD1516B83CF}" type="presParOf" srcId="{93A69287-1FEF-44B8-AFC9-8785C3A74EB9}" destId="{C9044566-B23A-4DA0-9464-75D845BBD091}" srcOrd="8" destOrd="0" presId="urn:microsoft.com/office/officeart/2005/8/layout/vList3"/>
    <dgm:cxn modelId="{F11F8FD6-F67C-43D3-A9DB-7DD2F43AB2EF}" type="presParOf" srcId="{C9044566-B23A-4DA0-9464-75D845BBD091}" destId="{1C5C2368-B007-4D18-AD71-12AB27FE956F}" srcOrd="0" destOrd="0" presId="urn:microsoft.com/office/officeart/2005/8/layout/vList3"/>
    <dgm:cxn modelId="{41D78981-7830-4E4C-8063-B91D0AB8CE4D}" type="presParOf" srcId="{C9044566-B23A-4DA0-9464-75D845BBD091}" destId="{82BB73CF-E359-4B54-B865-39A179EF0CC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5288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35400" y="0"/>
            <a:ext cx="2935288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387828-9889-4623-8511-3F64E3C97A99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4138" y="742950"/>
            <a:ext cx="6604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7863" y="4705350"/>
            <a:ext cx="5416550" cy="44561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07525"/>
            <a:ext cx="2935288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35400" y="9407525"/>
            <a:ext cx="2935288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ED2003-367F-4ED6-BF04-EC8DEB8802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841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Также свои странички, на которых публикуется вся информация по региональному отделению,</a:t>
            </a:r>
            <a:r>
              <a:rPr lang="ru-RU" baseline="0" dirty="0" smtClean="0"/>
              <a:t> в</a:t>
            </a:r>
            <a:r>
              <a:rPr lang="ru-RU" dirty="0" smtClean="0"/>
              <a:t>едут специалист по связям с общественностью и директор Филиала № 6 (более 6 000 друзей подписано) </a:t>
            </a:r>
          </a:p>
          <a:p>
            <a:pPr defTabSz="917576"/>
            <a:r>
              <a:rPr lang="ru-RU" b="1" dirty="0" err="1" smtClean="0"/>
              <a:t>Фейсбук</a:t>
            </a:r>
            <a:r>
              <a:rPr lang="ru-RU" b="1" dirty="0" smtClean="0"/>
              <a:t>: </a:t>
            </a:r>
            <a:r>
              <a:rPr lang="en-US" b="1" dirty="0">
                <a:solidFill>
                  <a:srgbClr val="0B40A9"/>
                </a:solidFill>
              </a:rPr>
              <a:t>https://www.facebook.com/groups/r72.fss.ru</a:t>
            </a:r>
            <a:r>
              <a:rPr lang="ru-RU" b="1" dirty="0">
                <a:solidFill>
                  <a:srgbClr val="0B40A9"/>
                </a:solidFill>
              </a:rPr>
              <a:t>, </a:t>
            </a:r>
            <a:r>
              <a:rPr lang="en-US" b="1" dirty="0">
                <a:solidFill>
                  <a:srgbClr val="0B40A9"/>
                </a:solidFill>
              </a:rPr>
              <a:t>https://www.facebook.com/FssIshim</a:t>
            </a:r>
            <a:endParaRPr lang="ru-RU" b="1" dirty="0">
              <a:solidFill>
                <a:srgbClr val="0B40A9"/>
              </a:solidFill>
            </a:endParaRPr>
          </a:p>
          <a:p>
            <a:pPr defTabSz="917576"/>
            <a:r>
              <a:rPr lang="ru-RU" b="1" dirty="0" smtClean="0"/>
              <a:t>Одноклассники:</a:t>
            </a:r>
            <a:r>
              <a:rPr lang="ru-RU" dirty="0" smtClean="0"/>
              <a:t> </a:t>
            </a:r>
            <a:r>
              <a:rPr lang="en-US" b="1" dirty="0">
                <a:solidFill>
                  <a:schemeClr val="bg1"/>
                </a:solidFill>
              </a:rPr>
              <a:t>https://ok.ru/ishimfss</a:t>
            </a:r>
            <a:endParaRPr lang="ru-RU" b="1" dirty="0">
              <a:solidFill>
                <a:schemeClr val="bg1"/>
              </a:solidFill>
            </a:endParaRPr>
          </a:p>
          <a:p>
            <a:pPr defTabSz="917576"/>
            <a:r>
              <a:rPr lang="ru-RU" b="1" dirty="0" err="1" smtClean="0"/>
              <a:t>Твиттер</a:t>
            </a:r>
            <a:r>
              <a:rPr lang="ru-RU" b="1" dirty="0" smtClean="0"/>
              <a:t>: </a:t>
            </a:r>
            <a:r>
              <a:rPr lang="en-US" b="1" dirty="0">
                <a:solidFill>
                  <a:schemeClr val="bg1"/>
                </a:solidFill>
              </a:rPr>
              <a:t>https://twitter.com/FSS_Ishim</a:t>
            </a:r>
            <a:endParaRPr lang="ru-RU" b="1" dirty="0">
              <a:solidFill>
                <a:schemeClr val="bg1"/>
              </a:solidFill>
            </a:endParaRPr>
          </a:p>
          <a:p>
            <a:pPr defTabSz="917576"/>
            <a:r>
              <a:rPr lang="ru-RU" b="1" dirty="0" err="1" smtClean="0"/>
              <a:t>Вконтакте</a:t>
            </a:r>
            <a:r>
              <a:rPr lang="ru-RU" b="1" dirty="0" smtClean="0"/>
              <a:t>: </a:t>
            </a:r>
            <a:r>
              <a:rPr lang="en-US" b="1" dirty="0">
                <a:solidFill>
                  <a:schemeClr val="bg1"/>
                </a:solidFill>
              </a:rPr>
              <a:t>https://vk.com/fsstyumen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r>
              <a:rPr lang="en-US" b="1" dirty="0">
                <a:solidFill>
                  <a:schemeClr val="bg1"/>
                </a:solidFill>
              </a:rPr>
              <a:t>https://vk.com/ishimfss</a:t>
            </a:r>
            <a:endParaRPr lang="ru-RU" b="1" dirty="0">
              <a:solidFill>
                <a:schemeClr val="bg1"/>
              </a:solidFill>
            </a:endParaRPr>
          </a:p>
          <a:p>
            <a:pPr defTabSz="917576"/>
            <a:r>
              <a:rPr lang="ru-RU" b="1" dirty="0" err="1">
                <a:solidFill>
                  <a:schemeClr val="bg1"/>
                </a:solidFill>
              </a:rPr>
              <a:t>Инстаграмм</a:t>
            </a:r>
            <a:r>
              <a:rPr lang="ru-RU" b="1" dirty="0">
                <a:solidFill>
                  <a:schemeClr val="bg1"/>
                </a:solidFill>
              </a:rPr>
              <a:t>: </a:t>
            </a:r>
            <a:r>
              <a:rPr lang="en-US" b="1" dirty="0">
                <a:solidFill>
                  <a:schemeClr val="bg1"/>
                </a:solidFill>
              </a:rPr>
              <a:t>https://www.instagram.com/verasondykova</a:t>
            </a:r>
            <a:endParaRPr lang="ru-RU" b="1" dirty="0">
              <a:solidFill>
                <a:schemeClr val="bg1"/>
              </a:solidFill>
            </a:endParaRPr>
          </a:p>
          <a:p>
            <a:pPr eaLnBrk="0" hangingPunct="0"/>
            <a:r>
              <a:rPr lang="ru-RU" b="1" dirty="0" err="1">
                <a:solidFill>
                  <a:schemeClr val="bg1"/>
                </a:solidFill>
              </a:rPr>
              <a:t>Ютуб</a:t>
            </a:r>
            <a:r>
              <a:rPr lang="ru-RU" b="1" dirty="0">
                <a:solidFill>
                  <a:schemeClr val="bg1"/>
                </a:solidFill>
              </a:rPr>
              <a:t>: </a:t>
            </a:r>
            <a:r>
              <a:rPr lang="en-US" b="1" dirty="0">
                <a:solidFill>
                  <a:schemeClr val="bg1"/>
                </a:solidFill>
              </a:rPr>
              <a:t>https://www.youtube.com/user/TyumenROFSS/feed</a:t>
            </a:r>
            <a:endParaRPr lang="ru-RU" b="1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F72DA-181C-43AB-9DB8-CF28128BB8A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8108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838" y="747713"/>
            <a:ext cx="6642100" cy="3735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93F3C-04EA-4F3C-9D66-9333C74A294A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548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838" y="747713"/>
            <a:ext cx="6642100" cy="3735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93F3C-04EA-4F3C-9D66-9333C74A294A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200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05F4B89-0809-4A86-82AA-D9894EC058B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3489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Реализация пилотного проекта «Прямые выплаты» закреплена в Постановлении Правительства №294. От 21.04.2011г.</a:t>
            </a:r>
          </a:p>
          <a:p>
            <a:r>
              <a:rPr lang="ru-RU" i="1" dirty="0" smtClean="0"/>
              <a:t>(Об особенностях финансового обеспечения, назначения и выплаты в 2012 - 2020 годах территориальными органами фонда социального страхования российской федерации застрахованным лицам страхового обеспечения по обязательному социальному страхованию на случай временной нетрудоспособности и в связи с материнством и по обязательному социальному страхованию от несчастных случаев на производстве и профессиональных заболеваний, осуществления иных выплат и возмещения расходов страхователя на предупредительные меры по сокращению производственного травматизма и профессиональных заболеваний работников, а также об особенностях уплаты страховых взносов по обязательному социальному страхованию на случай временной нетрудоспособности и в связи с материнством и по обязательному социальному страхованию от несчастных случаев на производстве и профессиональных заболеваний)</a:t>
            </a:r>
            <a:endParaRPr lang="ru-RU" dirty="0" smtClean="0"/>
          </a:p>
          <a:p>
            <a:r>
              <a:rPr lang="ru-RU" dirty="0" smtClean="0"/>
              <a:t>Как </a:t>
            </a:r>
            <a:r>
              <a:rPr lang="ru-RU" dirty="0"/>
              <a:t>вы заметили, данному постановлению уже более восьми лет. Вхождение субъектов Российской Федерации в данный проект осуществляется </a:t>
            </a:r>
            <a:r>
              <a:rPr lang="ru-RU" dirty="0" smtClean="0"/>
              <a:t>поэтапно.</a:t>
            </a:r>
            <a:r>
              <a:rPr lang="ru-RU" baseline="0" dirty="0" smtClean="0"/>
              <a:t> На 1 января 2020 года в проекте уже работают 69 субъектов, с 01.07.20 года вместе еще с семью субъектами подключилась и наша область. А с 1 января 2021 года</a:t>
            </a:r>
            <a:r>
              <a:rPr lang="ru-RU" dirty="0" smtClean="0"/>
              <a:t> все субъекты Российской Федерации</a:t>
            </a:r>
            <a:r>
              <a:rPr lang="ru-RU" baseline="0" dirty="0" smtClean="0"/>
              <a:t> перейдут </a:t>
            </a:r>
            <a:r>
              <a:rPr lang="ru-RU" dirty="0" smtClean="0"/>
              <a:t> на</a:t>
            </a:r>
            <a:r>
              <a:rPr lang="ru-RU" baseline="0" dirty="0" smtClean="0"/>
              <a:t> механизм «прямых выплат пособий»</a:t>
            </a:r>
            <a:r>
              <a:rPr lang="ru-RU" dirty="0" smtClean="0"/>
              <a:t>. 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DC22C-6184-42D4-B293-466F8C685B4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753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данном слайде показаны основные цели и задачи пилотного проекта. Так к ним относится:</a:t>
            </a:r>
          </a:p>
          <a:p>
            <a:pPr lvl="0"/>
            <a:r>
              <a:rPr lang="ru-RU" dirty="0"/>
              <a:t>Повышение социальной защищенности граждан</a:t>
            </a:r>
          </a:p>
          <a:p>
            <a:pPr lvl="0"/>
            <a:r>
              <a:rPr lang="ru-RU" dirty="0"/>
              <a:t>Снижение издержек страхователей на обработку и расчет пособий</a:t>
            </a:r>
          </a:p>
          <a:p>
            <a:pPr lvl="0"/>
            <a:r>
              <a:rPr lang="ru-RU" dirty="0"/>
              <a:t>Создание прозрачного механизма назначения и выплаты пособий</a:t>
            </a:r>
          </a:p>
          <a:p>
            <a:pPr lvl="0"/>
            <a:r>
              <a:rPr lang="ru-RU" dirty="0"/>
              <a:t>Исключение злоупотреблений при назначении и выплате пособий</a:t>
            </a:r>
          </a:p>
          <a:p>
            <a:pPr lvl="0"/>
            <a:r>
              <a:rPr lang="ru-RU" dirty="0"/>
              <a:t>Автоматизация функций, связанных с начислением и выплатой пособий застрахованным гражданам, предоставлением иных выплат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DC22C-6184-42D4-B293-466F8C685B4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465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Теперь перейдем непосредственно к сути проекта и его основных отличиях от существующей системы начисления и выплат пособий.</a:t>
            </a:r>
          </a:p>
          <a:p>
            <a:r>
              <a:rPr lang="ru-RU" dirty="0"/>
              <a:t>Первое: ПОСОБИЯ работающим гражданам будут рассчитываться НЕ БУХГАЛТЕРИЕЙ предприятия, а региональным отделения Фонда и выплачиваться НАПРЯМУЮ на лицевой счет в банке или по почте.</a:t>
            </a:r>
          </a:p>
          <a:p>
            <a:r>
              <a:rPr lang="ru-RU" dirty="0"/>
              <a:t>Второе: По новой схеме СТРАХОВЫЕ ВЗНОСЫ по обязательному социальному страхованию на случай временной нетрудоспособности и в связи с материнством, а также по обязательному социальному страхованию от несчастных случаев на производстве и профессиональных заболеваний перечисляются в Фонд социального страхования ПОЛНОСТЬЮ БЕЗ УМЕНЬШЕНИЯ НА СУММУ РАСХОДОВ.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DC22C-6184-42D4-B293-466F8C685B4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624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79" indent="-2851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0584" indent="-22811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6818" indent="-22811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3052" indent="-22811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09285" indent="-2281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5518" indent="-2281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1752" indent="-2281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77985" indent="-2281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C287B2D-6B12-4F46-B198-E3141D7F7229}" type="slidenum">
              <a:rPr lang="ru-RU" altLang="ru-RU"/>
              <a:pPr>
                <a:spcBef>
                  <a:spcPct val="0"/>
                </a:spcBef>
              </a:pPr>
              <a:t>15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6888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DC22C-6184-42D4-B293-466F8C685B4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229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DC22C-6184-42D4-B293-466F8C685B4B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817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2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0082" y="9430624"/>
            <a:ext cx="2968334" cy="49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lIns="92406" tIns="46203" rIns="92406" bIns="46203"/>
          <a:lstStyle>
            <a:lvl1pPr>
              <a:tabLst>
                <a:tab pos="0" algn="l"/>
                <a:tab pos="445367" algn="l"/>
                <a:tab pos="893903" algn="l"/>
                <a:tab pos="1342440" algn="l"/>
                <a:tab pos="1790976" algn="l"/>
                <a:tab pos="2239512" algn="l"/>
                <a:tab pos="2688049" algn="l"/>
                <a:tab pos="3136585" algn="l"/>
                <a:tab pos="3585121" algn="l"/>
                <a:tab pos="4033659" algn="l"/>
                <a:tab pos="4482194" algn="l"/>
                <a:tab pos="4930731" algn="l"/>
                <a:tab pos="5377683" algn="l"/>
                <a:tab pos="5827804" algn="l"/>
                <a:tab pos="6276339" algn="l"/>
                <a:tab pos="6724877" algn="l"/>
                <a:tab pos="7173413" algn="l"/>
                <a:tab pos="7620364" algn="l"/>
                <a:tab pos="8070486" algn="l"/>
                <a:tab pos="8517437" algn="l"/>
                <a:tab pos="896755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5367" algn="l"/>
                <a:tab pos="893903" algn="l"/>
                <a:tab pos="1342440" algn="l"/>
                <a:tab pos="1790976" algn="l"/>
                <a:tab pos="2239512" algn="l"/>
                <a:tab pos="2688049" algn="l"/>
                <a:tab pos="3136585" algn="l"/>
                <a:tab pos="3585121" algn="l"/>
                <a:tab pos="4033659" algn="l"/>
                <a:tab pos="4482194" algn="l"/>
                <a:tab pos="4930731" algn="l"/>
                <a:tab pos="5377683" algn="l"/>
                <a:tab pos="5827804" algn="l"/>
                <a:tab pos="6276339" algn="l"/>
                <a:tab pos="6724877" algn="l"/>
                <a:tab pos="7173413" algn="l"/>
                <a:tab pos="7620364" algn="l"/>
                <a:tab pos="8070486" algn="l"/>
                <a:tab pos="8517437" algn="l"/>
                <a:tab pos="896755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5367" algn="l"/>
                <a:tab pos="893903" algn="l"/>
                <a:tab pos="1342440" algn="l"/>
                <a:tab pos="1790976" algn="l"/>
                <a:tab pos="2239512" algn="l"/>
                <a:tab pos="2688049" algn="l"/>
                <a:tab pos="3136585" algn="l"/>
                <a:tab pos="3585121" algn="l"/>
                <a:tab pos="4033659" algn="l"/>
                <a:tab pos="4482194" algn="l"/>
                <a:tab pos="4930731" algn="l"/>
                <a:tab pos="5377683" algn="l"/>
                <a:tab pos="5827804" algn="l"/>
                <a:tab pos="6276339" algn="l"/>
                <a:tab pos="6724877" algn="l"/>
                <a:tab pos="7173413" algn="l"/>
                <a:tab pos="7620364" algn="l"/>
                <a:tab pos="8070486" algn="l"/>
                <a:tab pos="8517437" algn="l"/>
                <a:tab pos="896755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5367" algn="l"/>
                <a:tab pos="893903" algn="l"/>
                <a:tab pos="1342440" algn="l"/>
                <a:tab pos="1790976" algn="l"/>
                <a:tab pos="2239512" algn="l"/>
                <a:tab pos="2688049" algn="l"/>
                <a:tab pos="3136585" algn="l"/>
                <a:tab pos="3585121" algn="l"/>
                <a:tab pos="4033659" algn="l"/>
                <a:tab pos="4482194" algn="l"/>
                <a:tab pos="4930731" algn="l"/>
                <a:tab pos="5377683" algn="l"/>
                <a:tab pos="5827804" algn="l"/>
                <a:tab pos="6276339" algn="l"/>
                <a:tab pos="6724877" algn="l"/>
                <a:tab pos="7173413" algn="l"/>
                <a:tab pos="7620364" algn="l"/>
                <a:tab pos="8070486" algn="l"/>
                <a:tab pos="8517437" algn="l"/>
                <a:tab pos="896755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5367" algn="l"/>
                <a:tab pos="893903" algn="l"/>
                <a:tab pos="1342440" algn="l"/>
                <a:tab pos="1790976" algn="l"/>
                <a:tab pos="2239512" algn="l"/>
                <a:tab pos="2688049" algn="l"/>
                <a:tab pos="3136585" algn="l"/>
                <a:tab pos="3585121" algn="l"/>
                <a:tab pos="4033659" algn="l"/>
                <a:tab pos="4482194" algn="l"/>
                <a:tab pos="4930731" algn="l"/>
                <a:tab pos="5377683" algn="l"/>
                <a:tab pos="5827804" algn="l"/>
                <a:tab pos="6276339" algn="l"/>
                <a:tab pos="6724877" algn="l"/>
                <a:tab pos="7173413" algn="l"/>
                <a:tab pos="7620364" algn="l"/>
                <a:tab pos="8070486" algn="l"/>
                <a:tab pos="8517437" algn="l"/>
                <a:tab pos="896755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0536" indent="-228230" defTabSz="448537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5367" algn="l"/>
                <a:tab pos="893903" algn="l"/>
                <a:tab pos="1342440" algn="l"/>
                <a:tab pos="1790976" algn="l"/>
                <a:tab pos="2239512" algn="l"/>
                <a:tab pos="2688049" algn="l"/>
                <a:tab pos="3136585" algn="l"/>
                <a:tab pos="3585121" algn="l"/>
                <a:tab pos="4033659" algn="l"/>
                <a:tab pos="4482194" algn="l"/>
                <a:tab pos="4930731" algn="l"/>
                <a:tab pos="5377683" algn="l"/>
                <a:tab pos="5827804" algn="l"/>
                <a:tab pos="6276339" algn="l"/>
                <a:tab pos="6724877" algn="l"/>
                <a:tab pos="7173413" algn="l"/>
                <a:tab pos="7620364" algn="l"/>
                <a:tab pos="8070486" algn="l"/>
                <a:tab pos="8517437" algn="l"/>
                <a:tab pos="896755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66997" indent="-228230" defTabSz="448537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5367" algn="l"/>
                <a:tab pos="893903" algn="l"/>
                <a:tab pos="1342440" algn="l"/>
                <a:tab pos="1790976" algn="l"/>
                <a:tab pos="2239512" algn="l"/>
                <a:tab pos="2688049" algn="l"/>
                <a:tab pos="3136585" algn="l"/>
                <a:tab pos="3585121" algn="l"/>
                <a:tab pos="4033659" algn="l"/>
                <a:tab pos="4482194" algn="l"/>
                <a:tab pos="4930731" algn="l"/>
                <a:tab pos="5377683" algn="l"/>
                <a:tab pos="5827804" algn="l"/>
                <a:tab pos="6276339" algn="l"/>
                <a:tab pos="6724877" algn="l"/>
                <a:tab pos="7173413" algn="l"/>
                <a:tab pos="7620364" algn="l"/>
                <a:tab pos="8070486" algn="l"/>
                <a:tab pos="8517437" algn="l"/>
                <a:tab pos="896755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3458" indent="-228230" defTabSz="448537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5367" algn="l"/>
                <a:tab pos="893903" algn="l"/>
                <a:tab pos="1342440" algn="l"/>
                <a:tab pos="1790976" algn="l"/>
                <a:tab pos="2239512" algn="l"/>
                <a:tab pos="2688049" algn="l"/>
                <a:tab pos="3136585" algn="l"/>
                <a:tab pos="3585121" algn="l"/>
                <a:tab pos="4033659" algn="l"/>
                <a:tab pos="4482194" algn="l"/>
                <a:tab pos="4930731" algn="l"/>
                <a:tab pos="5377683" algn="l"/>
                <a:tab pos="5827804" algn="l"/>
                <a:tab pos="6276339" algn="l"/>
                <a:tab pos="6724877" algn="l"/>
                <a:tab pos="7173413" algn="l"/>
                <a:tab pos="7620364" algn="l"/>
                <a:tab pos="8070486" algn="l"/>
                <a:tab pos="8517437" algn="l"/>
                <a:tab pos="896755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79919" indent="-228230" defTabSz="448537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5367" algn="l"/>
                <a:tab pos="893903" algn="l"/>
                <a:tab pos="1342440" algn="l"/>
                <a:tab pos="1790976" algn="l"/>
                <a:tab pos="2239512" algn="l"/>
                <a:tab pos="2688049" algn="l"/>
                <a:tab pos="3136585" algn="l"/>
                <a:tab pos="3585121" algn="l"/>
                <a:tab pos="4033659" algn="l"/>
                <a:tab pos="4482194" algn="l"/>
                <a:tab pos="4930731" algn="l"/>
                <a:tab pos="5377683" algn="l"/>
                <a:tab pos="5827804" algn="l"/>
                <a:tab pos="6276339" algn="l"/>
                <a:tab pos="6724877" algn="l"/>
                <a:tab pos="7173413" algn="l"/>
                <a:tab pos="7620364" algn="l"/>
                <a:tab pos="8070486" algn="l"/>
                <a:tab pos="8517437" algn="l"/>
                <a:tab pos="896755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048E57A5-8209-4F81-BA2B-27C4BDAF8A66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pPr/>
              <a:t>18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3795" name="Text Box 1"/>
          <p:cNvSpPr txBox="1">
            <a:spLocks noChangeArrowheads="1"/>
          </p:cNvSpPr>
          <p:nvPr/>
        </p:nvSpPr>
        <p:spPr bwMode="auto">
          <a:xfrm>
            <a:off x="2142213" y="755908"/>
            <a:ext cx="2565579" cy="3724074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288" tIns="45644" rIns="91288" bIns="45644" anchor="ctr"/>
          <a:lstStyle/>
          <a:p>
            <a:pPr>
              <a:lnSpc>
                <a:spcPts val="2322"/>
              </a:lnSpc>
              <a:spcBef>
                <a:spcPts val="1123"/>
              </a:spcBef>
              <a:buClr>
                <a:srgbClr val="000000"/>
              </a:buClr>
              <a:buSzPct val="100000"/>
            </a:pPr>
            <a:endParaRPr lang="ru-RU" altLang="ru-RU"/>
          </a:p>
        </p:txBody>
      </p:sp>
      <p:sp>
        <p:nvSpPr>
          <p:cNvPr id="33796" name="Rectangle 2"/>
          <p:cNvSpPr>
            <a:spLocks noGrp="1" noChangeArrowheads="1"/>
          </p:cNvSpPr>
          <p:nvPr>
            <p:ph type="body"/>
          </p:nvPr>
        </p:nvSpPr>
        <p:spPr>
          <a:xfrm>
            <a:off x="930777" y="4684409"/>
            <a:ext cx="5032848" cy="452118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131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0AF6-151F-45E3-9635-90973F5FC87D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0352-E59C-434C-AC1C-6A59EFDFC4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72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0AF6-151F-45E3-9635-90973F5FC87D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0352-E59C-434C-AC1C-6A59EFDFC4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185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0AF6-151F-45E3-9635-90973F5FC87D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0352-E59C-434C-AC1C-6A59EFDFC4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729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0AF6-151F-45E3-9635-90973F5FC87D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0352-E59C-434C-AC1C-6A59EFDFC4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628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0AF6-151F-45E3-9635-90973F5FC87D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0352-E59C-434C-AC1C-6A59EFDFC4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240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0AF6-151F-45E3-9635-90973F5FC87D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0352-E59C-434C-AC1C-6A59EFDFC4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839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0AF6-151F-45E3-9635-90973F5FC87D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0352-E59C-434C-AC1C-6A59EFDFC4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639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0AF6-151F-45E3-9635-90973F5FC87D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0352-E59C-434C-AC1C-6A59EFDFC4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002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0AF6-151F-45E3-9635-90973F5FC87D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0352-E59C-434C-AC1C-6A59EFDFC4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053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0AF6-151F-45E3-9635-90973F5FC87D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0352-E59C-434C-AC1C-6A59EFDFC4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853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0AF6-151F-45E3-9635-90973F5FC87D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30352-E59C-434C-AC1C-6A59EFDFC4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681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000">
              <a:schemeClr val="accent3">
                <a:lumMod val="20000"/>
                <a:lumOff val="80000"/>
              </a:schemeClr>
            </a:gs>
            <a:gs pos="86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E0AF6-151F-45E3-9635-90973F5FC87D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30352-E59C-434C-AC1C-6A59EFDFC4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040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r72.fss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pv@ro72.fss.ru" TargetMode="External"/><Relationship Id="rId7" Type="http://schemas.openxmlformats.org/officeDocument/2006/relationships/image" Target="../media/image40.png"/><Relationship Id="rId2" Type="http://schemas.openxmlformats.org/officeDocument/2006/relationships/hyperlink" Target="http://www.r10.fss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hyperlink" Target="http://r25.fss.ru/232713/index.shtml" TargetMode="External"/><Relationship Id="rId4" Type="http://schemas.openxmlformats.org/officeDocument/2006/relationships/hyperlink" Target="http://r72.fss.r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4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tiff"/><Relationship Id="rId3" Type="http://schemas.openxmlformats.org/officeDocument/2006/relationships/image" Target="../media/image54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45.png"/><Relationship Id="rId5" Type="http://schemas.microsoft.com/office/2007/relationships/hdphoto" Target="../media/hdphoto2.wdp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58.tiff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detkityumen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57150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5" name="Заголовок 4"/>
          <p:cNvSpPr txBox="1">
            <a:spLocks/>
          </p:cNvSpPr>
          <p:nvPr/>
        </p:nvSpPr>
        <p:spPr>
          <a:xfrm>
            <a:off x="-25158" y="2288610"/>
            <a:ext cx="9550158" cy="38115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«</a:t>
            </a:r>
            <a:r>
              <a:rPr lang="ru-RU" sz="3200" b="1" dirty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М</a:t>
            </a:r>
            <a:r>
              <a:rPr lang="ru-RU" sz="3200" b="1" dirty="0" smtClean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еры поддержки населения</a:t>
            </a:r>
          </a:p>
          <a:p>
            <a:r>
              <a:rPr lang="ru-RU" sz="3200" b="1" dirty="0" smtClean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  <a:t>Фонда социального страхования РФ»</a:t>
            </a:r>
            <a:br>
              <a:rPr lang="ru-RU" sz="3200" b="1" dirty="0" smtClean="0">
                <a:solidFill>
                  <a:schemeClr val="bg1"/>
                </a:solidFill>
                <a:ea typeface="Tahoma" pitchFamily="34" charset="0"/>
                <a:cs typeface="Tahoma" pitchFamily="34" charset="0"/>
              </a:rPr>
            </a:br>
            <a:endParaRPr lang="ru-RU" sz="3200" b="1" dirty="0">
              <a:solidFill>
                <a:schemeClr val="bg1"/>
              </a:solidFill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663" y="141209"/>
            <a:ext cx="3219537" cy="286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0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7" b="9846"/>
          <a:stretch/>
        </p:blipFill>
        <p:spPr>
          <a:xfrm>
            <a:off x="1400694" y="851305"/>
            <a:ext cx="5119592" cy="2962583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5" name="Овал 4"/>
          <p:cNvSpPr/>
          <p:nvPr/>
        </p:nvSpPr>
        <p:spPr>
          <a:xfrm>
            <a:off x="3501224" y="1578512"/>
            <a:ext cx="2737515" cy="5045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 dirty="0"/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6541770" y="835220"/>
            <a:ext cx="1344930" cy="794086"/>
          </a:xfrm>
          <a:prstGeom prst="wedgeRectCallout">
            <a:avLst>
              <a:gd name="adj1" fmla="val -117903"/>
              <a:gd name="adj2" fmla="val 4842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 dirty="0"/>
          </a:p>
        </p:txBody>
      </p:sp>
      <p:sp>
        <p:nvSpPr>
          <p:cNvPr id="7" name="TextBox 6"/>
          <p:cNvSpPr txBox="1"/>
          <p:nvPr/>
        </p:nvSpPr>
        <p:spPr>
          <a:xfrm>
            <a:off x="6575345" y="885770"/>
            <a:ext cx="1314449" cy="715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Краткая памятка. Что за сервис, зачем он нужен, как авторизоваться</a:t>
            </a:r>
          </a:p>
        </p:txBody>
      </p:sp>
      <p:sp>
        <p:nvSpPr>
          <p:cNvPr id="12" name="Овал 11"/>
          <p:cNvSpPr/>
          <p:nvPr/>
        </p:nvSpPr>
        <p:spPr>
          <a:xfrm>
            <a:off x="2357754" y="3205163"/>
            <a:ext cx="647700" cy="5676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 dirty="0"/>
          </a:p>
        </p:txBody>
      </p:sp>
      <p:sp>
        <p:nvSpPr>
          <p:cNvPr id="23" name="Овал 22"/>
          <p:cNvSpPr/>
          <p:nvPr/>
        </p:nvSpPr>
        <p:spPr>
          <a:xfrm>
            <a:off x="3653898" y="3189617"/>
            <a:ext cx="1188132" cy="5676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 dirty="0"/>
          </a:p>
        </p:txBody>
      </p:sp>
      <p:sp>
        <p:nvSpPr>
          <p:cNvPr id="24" name="Прямоугольная выноска 23"/>
          <p:cNvSpPr/>
          <p:nvPr/>
        </p:nvSpPr>
        <p:spPr>
          <a:xfrm>
            <a:off x="2222499" y="4227607"/>
            <a:ext cx="918210" cy="794086"/>
          </a:xfrm>
          <a:prstGeom prst="wedgeRectCallout">
            <a:avLst>
              <a:gd name="adj1" fmla="val 120258"/>
              <a:gd name="adj2" fmla="val -11035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 dirty="0"/>
          </a:p>
        </p:txBody>
      </p:sp>
      <p:sp>
        <p:nvSpPr>
          <p:cNvPr id="25" name="TextBox 24"/>
          <p:cNvSpPr txBox="1"/>
          <p:nvPr/>
        </p:nvSpPr>
        <p:spPr>
          <a:xfrm>
            <a:off x="2222500" y="4278401"/>
            <a:ext cx="912206" cy="715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Актуальные и подробные инструкции пользователя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467666" y="159916"/>
            <a:ext cx="4804634" cy="60016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Стартовая страница сайта сервиса </a:t>
            </a:r>
            <a:r>
              <a:rPr lang="en-US" sz="16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(lk.fss.ru)</a:t>
            </a:r>
            <a:r>
              <a:rPr lang="ru-RU" sz="16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страница авторизации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57754" y="1329612"/>
            <a:ext cx="972108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pic>
        <p:nvPicPr>
          <p:cNvPr id="14" name="Рисунок 13"/>
          <p:cNvPicPr/>
          <p:nvPr/>
        </p:nvPicPr>
        <p:blipFill rotWithShape="1">
          <a:blip r:embed="rId4"/>
          <a:srcRect l="24490" r="22449"/>
          <a:stretch/>
        </p:blipFill>
        <p:spPr>
          <a:xfrm>
            <a:off x="6007415" y="3111810"/>
            <a:ext cx="1674186" cy="1728192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6844508" y="2277147"/>
            <a:ext cx="927256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Страница авторизации</a:t>
            </a: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6837203" y="2299042"/>
            <a:ext cx="918102" cy="362663"/>
          </a:xfrm>
          <a:prstGeom prst="wedgeRectCallout">
            <a:avLst>
              <a:gd name="adj1" fmla="val 14538"/>
              <a:gd name="adj2" fmla="val 16824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13" dirty="0"/>
          </a:p>
        </p:txBody>
      </p:sp>
      <p:pic>
        <p:nvPicPr>
          <p:cNvPr id="17" name="Picture 2" descr="http://r47fss.ru/images/11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72" y="141352"/>
            <a:ext cx="749622" cy="63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56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757" y="205979"/>
            <a:ext cx="5731343" cy="795827"/>
          </a:xfrm>
        </p:spPr>
        <p:txBody>
          <a:bodyPr>
            <a:normAutofit fontScale="90000"/>
          </a:bodyPr>
          <a:lstStyle/>
          <a:p>
            <a:r>
              <a:rPr lang="ru-RU" alt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главной странице сайта </a:t>
            </a:r>
            <a:r>
              <a:rPr lang="en-US" altLang="ru-RU" sz="15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http://r72.fss.ru/</a:t>
            </a:r>
            <a:r>
              <a:rPr lang="ru-RU" alt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размещена ссылка на страницу </a:t>
            </a:r>
            <a:r>
              <a:rPr lang="ru-RU" alt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«Электронный листок нетрудоспособности»,</a:t>
            </a:r>
            <a:r>
              <a:rPr lang="ru-RU" alt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которой размещена  подробная информация, необходимая всем участникам информационного взаимодействия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3" t="10547" r="2" b="3777"/>
          <a:stretch/>
        </p:blipFill>
        <p:spPr>
          <a:xfrm>
            <a:off x="1509749" y="1110782"/>
            <a:ext cx="5901704" cy="3930325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1420343" y="2886739"/>
            <a:ext cx="1012826" cy="311003"/>
          </a:xfrm>
          <a:prstGeom prst="ellipse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7" name="Picture 2" descr="http://r47fss.ru/images/11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5979"/>
            <a:ext cx="749622" cy="63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15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556" b="82111" l="17438" r="74500">
                        <a14:foregroundMark x1="18375" y1="66444" x2="18375" y2="66444"/>
                        <a14:foregroundMark x1="21188" y1="74444" x2="22125" y2="76556"/>
                        <a14:foregroundMark x1="19938" y1="48889" x2="20375" y2="49444"/>
                        <a14:foregroundMark x1="33188" y1="49333" x2="33688" y2="47222"/>
                        <a14:foregroundMark x1="68750" y1="60889" x2="71938" y2="66556"/>
                        <a14:foregroundMark x1="68875" y1="61000" x2="68250" y2="59222"/>
                        <a14:foregroundMark x1="67250" y1="28111" x2="68438" y2="24556"/>
                        <a14:foregroundMark x1="69063" y1="38333" x2="72500" y2="50556"/>
                        <a14:foregroundMark x1="18125" y1="65333" x2="18750" y2="67667"/>
                      </a14:backgroundRemoval>
                    </a14:imgEffect>
                  </a14:imgLayer>
                </a14:imgProps>
              </a:ext>
            </a:extLst>
          </a:blip>
          <a:srcRect l="16926" t="23120" r="25431" b="16401"/>
          <a:stretch/>
        </p:blipFill>
        <p:spPr>
          <a:xfrm>
            <a:off x="1398101" y="885353"/>
            <a:ext cx="6107414" cy="3375480"/>
          </a:xfrm>
          <a:prstGeom prst="rect">
            <a:avLst/>
          </a:prstGeom>
        </p:spPr>
      </p:pic>
      <p:sp>
        <p:nvSpPr>
          <p:cNvPr id="6" name="Блок-схема: узел 5"/>
          <p:cNvSpPr/>
          <p:nvPr/>
        </p:nvSpPr>
        <p:spPr>
          <a:xfrm>
            <a:off x="1807156" y="1182161"/>
            <a:ext cx="124942" cy="126779"/>
          </a:xfrm>
          <a:prstGeom prst="flowChartConnector">
            <a:avLst/>
          </a:prstGeom>
          <a:solidFill>
            <a:srgbClr val="FFC000"/>
          </a:solidFill>
          <a:ln>
            <a:solidFill>
              <a:schemeClr val="tx1"/>
            </a:solidFill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350" dirty="0">
              <a:solidFill>
                <a:schemeClr val="accent1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47308" y="1185497"/>
            <a:ext cx="2143925" cy="29751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750"/>
              </a:lnSpc>
              <a:spcBef>
                <a:spcPts val="450"/>
              </a:spcBef>
            </a:pPr>
            <a:r>
              <a:rPr lang="ru-RU" sz="105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с 1 июля 2020 года – 77 субъектов </a:t>
            </a:r>
          </a:p>
        </p:txBody>
      </p:sp>
      <p:sp>
        <p:nvSpPr>
          <p:cNvPr id="8" name="TextBox 111"/>
          <p:cNvSpPr txBox="1"/>
          <p:nvPr/>
        </p:nvSpPr>
        <p:spPr>
          <a:xfrm>
            <a:off x="1931137" y="959001"/>
            <a:ext cx="2520671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750"/>
              </a:lnSpc>
              <a:spcBef>
                <a:spcPts val="450"/>
              </a:spcBef>
            </a:pPr>
            <a:r>
              <a:rPr lang="ru-RU" sz="105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с 1 января 2020 года – 69 субъектов  </a:t>
            </a:r>
            <a:r>
              <a:rPr lang="en-US" sz="105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105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Блок-схема: узел 8"/>
          <p:cNvSpPr/>
          <p:nvPr/>
        </p:nvSpPr>
        <p:spPr>
          <a:xfrm>
            <a:off x="1806823" y="959002"/>
            <a:ext cx="124942" cy="126779"/>
          </a:xfrm>
          <a:prstGeom prst="flowChartConnector">
            <a:avLst/>
          </a:prstGeom>
          <a:solidFill>
            <a:srgbClr val="00B050"/>
          </a:solidFill>
          <a:ln>
            <a:solidFill>
              <a:schemeClr val="tx1"/>
            </a:solidFill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350" dirty="0">
              <a:solidFill>
                <a:schemeClr val="accent1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261494" y="4260834"/>
            <a:ext cx="661894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00007D"/>
              </a:buClr>
              <a:buSzPct val="75000"/>
              <a:defRPr/>
            </a:pPr>
            <a:r>
              <a:rPr lang="ru-RU" altLang="ru-RU" sz="1350" b="1" dirty="0">
                <a:solidFill>
                  <a:schemeClr val="accent1">
                    <a:lumMod val="50000"/>
                  </a:schemeClr>
                </a:solidFill>
              </a:rPr>
              <a:t>С 1 января 2021 года все субъекты Российской Федерации перейдут на «Прямые выплаты» пособий по обязательному социальному страхованию </a:t>
            </a:r>
          </a:p>
        </p:txBody>
      </p:sp>
      <p:pic>
        <p:nvPicPr>
          <p:cNvPr id="10" name="Picture 2" descr="http://r47fss.ru/images/11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78" y="131998"/>
            <a:ext cx="779409" cy="66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 flipH="1">
            <a:off x="3301712" y="3312139"/>
            <a:ext cx="364242" cy="44520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300261" y="3726293"/>
            <a:ext cx="16563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b="1" dirty="0">
                <a:solidFill>
                  <a:schemeClr val="accent1">
                    <a:lumMod val="50000"/>
                  </a:schemeClr>
                </a:solidFill>
              </a:rPr>
              <a:t>Тюменская область</a:t>
            </a:r>
          </a:p>
        </p:txBody>
      </p:sp>
      <p:sp>
        <p:nvSpPr>
          <p:cNvPr id="14" name="Заголовок 6"/>
          <p:cNvSpPr>
            <a:spLocks noGrp="1"/>
          </p:cNvSpPr>
          <p:nvPr>
            <p:ph type="title"/>
          </p:nvPr>
        </p:nvSpPr>
        <p:spPr>
          <a:xfrm>
            <a:off x="1616491" y="129896"/>
            <a:ext cx="6453336" cy="573978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 Р Я М Ы Е</a:t>
            </a:r>
            <a:r>
              <a:rPr lang="ru-RU" sz="1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В Ы П Л А Т Ы</a:t>
            </a:r>
            <a:br>
              <a:rPr lang="ru-RU" sz="1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№ 294 от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21.04.2011 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123" y="59858"/>
            <a:ext cx="1034334" cy="127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4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905492684"/>
              </p:ext>
            </p:extLst>
          </p:nvPr>
        </p:nvGraphicFramePr>
        <p:xfrm>
          <a:off x="1325250" y="864573"/>
          <a:ext cx="6516757" cy="3894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547664" y="235314"/>
            <a:ext cx="58630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пилотного проекта</a:t>
            </a:r>
          </a:p>
        </p:txBody>
      </p:sp>
      <p:pic>
        <p:nvPicPr>
          <p:cNvPr id="6" name="Picture 2" descr="http://r47fss.ru/images/11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5314"/>
            <a:ext cx="814760" cy="69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161467"/>
            <a:ext cx="864096" cy="106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8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76254" y="235603"/>
            <a:ext cx="5832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с 01.07.2020 года в связи с переходом на прямые выплаты пособий: </a:t>
            </a:r>
          </a:p>
        </p:txBody>
      </p:sp>
      <p:pic>
        <p:nvPicPr>
          <p:cNvPr id="7" name="Picture 2" descr="http://r47fss.ru/images/11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494" y="161467"/>
            <a:ext cx="814760" cy="69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971600" y="1283639"/>
            <a:ext cx="3538629" cy="3448350"/>
          </a:xfrm>
          <a:prstGeom prst="roundRect">
            <a:avLst>
              <a:gd name="adj" fmla="val 2426"/>
            </a:avLst>
          </a:prstGeom>
          <a:solidFill>
            <a:schemeClr val="accent1">
              <a:lumMod val="40000"/>
              <a:lumOff val="6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1600" b="1" u="sng" dirty="0">
                <a:solidFill>
                  <a:schemeClr val="accent1">
                    <a:lumMod val="50000"/>
                  </a:schemeClr>
                </a:solidFill>
              </a:rPr>
              <a:t>Зачетный механизм</a:t>
            </a:r>
          </a:p>
          <a:p>
            <a:pPr algn="ctr"/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Все пособия выплачивает работодатель в счет начисленных взносов. В случае превышения расходов над суммой начисленных взносов обращается в Фонд за возмещением (выделением) необходимых денежных средств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860032" y="1261418"/>
            <a:ext cx="3301334" cy="3448351"/>
          </a:xfrm>
          <a:prstGeom prst="roundRect">
            <a:avLst>
              <a:gd name="adj" fmla="val 242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1600" b="1" u="sng" dirty="0">
                <a:solidFill>
                  <a:schemeClr val="accent1">
                    <a:lumMod val="50000"/>
                  </a:schemeClr>
                </a:solidFill>
              </a:rPr>
              <a:t>Прямые выплаты</a:t>
            </a:r>
          </a:p>
          <a:p>
            <a:pPr algn="ctr"/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Пособия выплачиваются напрямую Фондом застрахованному лицу. Взносы уплачиваются в размере 100%, расходы в отчетности не отражаются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807026"/>
            <a:ext cx="582514" cy="598695"/>
          </a:xfrm>
          <a:prstGeom prst="rect">
            <a:avLst/>
          </a:prstGeom>
        </p:spPr>
      </p:pic>
      <p:pic>
        <p:nvPicPr>
          <p:cNvPr id="13" name="Picture 4" descr="D:\Карты России\Мама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88469" y="3520439"/>
            <a:ext cx="572771" cy="55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:\Карты России\болезнь2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50172" y="3558078"/>
            <a:ext cx="476594" cy="53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2451719" y="3807026"/>
            <a:ext cx="790628" cy="717644"/>
          </a:xfrm>
          <a:prstGeom prst="round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170612" y="3459525"/>
            <a:ext cx="790628" cy="717644"/>
          </a:xfrm>
          <a:prstGeom prst="round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332670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58737" y="367457"/>
            <a:ext cx="44577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ПРЯМЫЕ ВЫПЛАТЫ</a:t>
            </a:r>
          </a:p>
        </p:txBody>
      </p:sp>
      <p:grpSp>
        <p:nvGrpSpPr>
          <p:cNvPr id="6" name="Группа 28"/>
          <p:cNvGrpSpPr>
            <a:grpSpLocks/>
          </p:cNvGrpSpPr>
          <p:nvPr/>
        </p:nvGrpSpPr>
        <p:grpSpPr bwMode="auto">
          <a:xfrm>
            <a:off x="755576" y="1203598"/>
            <a:ext cx="7569976" cy="3753399"/>
            <a:chOff x="67856" y="2571877"/>
            <a:chExt cx="9238441" cy="3975988"/>
          </a:xfrm>
        </p:grpSpPr>
        <p:pic>
          <p:nvPicPr>
            <p:cNvPr id="7" name="Рисунок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7600" y="2571877"/>
              <a:ext cx="1628800" cy="16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Рисунок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863" y="3917856"/>
              <a:ext cx="1799848" cy="179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D:\Gorshkova_AA\Desktop\презентация прямые выплаты 2\ПВ\фсс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2148" y="3544300"/>
              <a:ext cx="2601515" cy="2083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5"/>
            <p:cNvSpPr txBox="1">
              <a:spLocks noChangeArrowheads="1"/>
            </p:cNvSpPr>
            <p:nvPr/>
          </p:nvSpPr>
          <p:spPr bwMode="auto">
            <a:xfrm>
              <a:off x="3396127" y="4133394"/>
              <a:ext cx="2351745" cy="452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 b="1">
                  <a:solidFill>
                    <a:srgbClr val="0070C0"/>
                  </a:solidFill>
                  <a:latin typeface="Verdana" panose="020B0604030504040204" pitchFamily="34" charset="0"/>
                </a:rPr>
                <a:t>РАБОТНИК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 b="1">
                  <a:solidFill>
                    <a:srgbClr val="0070C0"/>
                  </a:solidFill>
                  <a:latin typeface="Verdana" panose="020B0604030504040204" pitchFamily="34" charset="0"/>
                </a:rPr>
                <a:t>(застрахованное лицо)</a:t>
              </a:r>
            </a:p>
          </p:txBody>
        </p:sp>
        <p:sp>
          <p:nvSpPr>
            <p:cNvPr id="12" name="TextBox 6"/>
            <p:cNvSpPr txBox="1">
              <a:spLocks noChangeArrowheads="1"/>
            </p:cNvSpPr>
            <p:nvPr/>
          </p:nvSpPr>
          <p:spPr bwMode="auto">
            <a:xfrm>
              <a:off x="67856" y="5649008"/>
              <a:ext cx="1955895" cy="791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 b="1">
                  <a:solidFill>
                    <a:srgbClr val="0070C0"/>
                  </a:solidFill>
                  <a:latin typeface="Verdana" panose="020B0604030504040204" pitchFamily="34" charset="0"/>
                </a:rPr>
                <a:t>РАБОТОДАТЕЛЬ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 b="1">
                  <a:solidFill>
                    <a:srgbClr val="0070C0"/>
                  </a:solidFill>
                  <a:latin typeface="Verdana" panose="020B0604030504040204" pitchFamily="34" charset="0"/>
                </a:rPr>
                <a:t>(страхователь)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 b="1">
                  <a:solidFill>
                    <a:srgbClr val="0070C0"/>
                  </a:solidFill>
                  <a:latin typeface="Verdana" panose="020B0604030504040204" pitchFamily="34" charset="0"/>
                </a:rPr>
                <a:t>не позднее 5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 b="1">
                  <a:solidFill>
                    <a:srgbClr val="0070C0"/>
                  </a:solidFill>
                  <a:latin typeface="Verdana" panose="020B0604030504040204" pitchFamily="34" charset="0"/>
                </a:rPr>
                <a:t>календарных дней</a:t>
              </a:r>
            </a:p>
          </p:txBody>
        </p:sp>
        <p:sp>
          <p:nvSpPr>
            <p:cNvPr id="13" name="TextBox 21"/>
            <p:cNvSpPr txBox="1">
              <a:spLocks noChangeArrowheads="1"/>
            </p:cNvSpPr>
            <p:nvPr/>
          </p:nvSpPr>
          <p:spPr bwMode="auto">
            <a:xfrm>
              <a:off x="5959516" y="5586262"/>
              <a:ext cx="3346781" cy="961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 b="1" dirty="0">
                  <a:solidFill>
                    <a:srgbClr val="0070C0"/>
                  </a:solidFill>
                  <a:latin typeface="Verdana" panose="020B0604030504040204" pitchFamily="34" charset="0"/>
                </a:rPr>
                <a:t>РЕГИОНАЛЬНОЕ ОТДЕЛЕНИЕ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 b="1" dirty="0">
                  <a:solidFill>
                    <a:srgbClr val="0070C0"/>
                  </a:solidFill>
                  <a:latin typeface="Verdana" panose="020B0604030504040204" pitchFamily="34" charset="0"/>
                </a:rPr>
                <a:t>(страховщик)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 b="1" dirty="0">
                  <a:solidFill>
                    <a:srgbClr val="0070C0"/>
                  </a:solidFill>
                  <a:latin typeface="Verdana" panose="020B0604030504040204" pitchFamily="34" charset="0"/>
                </a:rPr>
                <a:t>не позднее 10 календарных дней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 b="1" dirty="0">
                  <a:solidFill>
                    <a:srgbClr val="0070C0"/>
                  </a:solidFill>
                  <a:latin typeface="Verdana" panose="020B0604030504040204" pitchFamily="34" charset="0"/>
                </a:rPr>
                <a:t>принимает решение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 b="1" dirty="0">
                  <a:solidFill>
                    <a:srgbClr val="0070C0"/>
                  </a:solidFill>
                  <a:latin typeface="Verdana" panose="020B0604030504040204" pitchFamily="34" charset="0"/>
                </a:rPr>
                <a:t>о выплате пособия</a:t>
              </a:r>
            </a:p>
          </p:txBody>
        </p:sp>
        <p:sp>
          <p:nvSpPr>
            <p:cNvPr id="14" name="TextBox 22"/>
            <p:cNvSpPr txBox="1">
              <a:spLocks noChangeArrowheads="1"/>
            </p:cNvSpPr>
            <p:nvPr/>
          </p:nvSpPr>
          <p:spPr bwMode="auto">
            <a:xfrm rot="20164535">
              <a:off x="2191805" y="3222997"/>
              <a:ext cx="1274512" cy="452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 b="1">
                  <a:solidFill>
                    <a:srgbClr val="0070C0"/>
                  </a:solidFill>
                  <a:latin typeface="Verdana" panose="020B0604030504040204" pitchFamily="34" charset="0"/>
                </a:rPr>
                <a:t>Заявление,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 b="1">
                  <a:solidFill>
                    <a:srgbClr val="0070C0"/>
                  </a:solidFill>
                  <a:latin typeface="Verdana" panose="020B0604030504040204" pitchFamily="34" charset="0"/>
                </a:rPr>
                <a:t>документы</a:t>
              </a:r>
            </a:p>
          </p:txBody>
        </p:sp>
        <p:sp>
          <p:nvSpPr>
            <p:cNvPr id="15" name="TextBox 25"/>
            <p:cNvSpPr txBox="1">
              <a:spLocks noChangeArrowheads="1"/>
            </p:cNvSpPr>
            <p:nvPr/>
          </p:nvSpPr>
          <p:spPr bwMode="auto">
            <a:xfrm rot="1250127">
              <a:off x="5760254" y="3317394"/>
              <a:ext cx="1008447" cy="282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 b="1">
                  <a:solidFill>
                    <a:srgbClr val="0070C0"/>
                  </a:solidFill>
                  <a:latin typeface="Verdana" panose="020B0604030504040204" pitchFamily="34" charset="0"/>
                </a:rPr>
                <a:t>Пособие</a:t>
              </a:r>
            </a:p>
          </p:txBody>
        </p:sp>
        <p:sp>
          <p:nvSpPr>
            <p:cNvPr id="16" name="TextBox 24"/>
            <p:cNvSpPr txBox="1">
              <a:spLocks noChangeArrowheads="1"/>
            </p:cNvSpPr>
            <p:nvPr/>
          </p:nvSpPr>
          <p:spPr bwMode="auto">
            <a:xfrm>
              <a:off x="3347863" y="5256039"/>
              <a:ext cx="2319299" cy="452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 b="1">
                  <a:solidFill>
                    <a:srgbClr val="0070C0"/>
                  </a:solidFill>
                  <a:latin typeface="Verdana" panose="020B0604030504040204" pitchFamily="34" charset="0"/>
                </a:rPr>
                <a:t>Электронный реестр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 b="1">
                  <a:solidFill>
                    <a:srgbClr val="0070C0"/>
                  </a:solidFill>
                  <a:latin typeface="Verdana" panose="020B0604030504040204" pitchFamily="34" charset="0"/>
                </a:rPr>
                <a:t>сведений (документы)</a:t>
              </a:r>
            </a:p>
          </p:txBody>
        </p:sp>
      </p:grpSp>
      <p:cxnSp>
        <p:nvCxnSpPr>
          <p:cNvPr id="17" name="Прямая со стрелкой 16"/>
          <p:cNvCxnSpPr/>
          <p:nvPr/>
        </p:nvCxnSpPr>
        <p:spPr>
          <a:xfrm flipH="1">
            <a:off x="2399974" y="2065343"/>
            <a:ext cx="1432271" cy="644286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 flipV="1">
            <a:off x="5041403" y="1968182"/>
            <a:ext cx="1350169" cy="563166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2555776" y="3435846"/>
            <a:ext cx="3359995" cy="0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1" name="Picture 2" descr="http://r47fss.ru/images/11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977" y="218106"/>
            <a:ext cx="814760" cy="69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0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424524" y="1131388"/>
            <a:ext cx="2785898" cy="516437"/>
          </a:xfrm>
          <a:prstGeom prst="rect">
            <a:avLst/>
          </a:prstGeom>
        </p:spPr>
        <p:txBody>
          <a:bodyPr vert="horz" lIns="29222" tIns="29222" rIns="29222" bIns="29222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575" dirty="0">
              <a:solidFill>
                <a:prstClr val="black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614303450"/>
              </p:ext>
            </p:extLst>
          </p:nvPr>
        </p:nvGraphicFramePr>
        <p:xfrm>
          <a:off x="788120" y="627534"/>
          <a:ext cx="7960344" cy="4515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85547" y="161467"/>
            <a:ext cx="5481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Выплаты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осуществляются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двум направлениям</a:t>
            </a:r>
            <a:r>
              <a:rPr lang="ru-RU" sz="1350" b="1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</p:txBody>
      </p:sp>
      <p:pic>
        <p:nvPicPr>
          <p:cNvPr id="7" name="Picture 2" descr="http://r47fss.ru/images/11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852"/>
            <a:ext cx="814760" cy="69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9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4"/>
          <p:cNvGrpSpPr>
            <a:grpSpLocks/>
          </p:cNvGrpSpPr>
          <p:nvPr/>
        </p:nvGrpSpPr>
        <p:grpSpPr bwMode="auto">
          <a:xfrm>
            <a:off x="1403648" y="854136"/>
            <a:ext cx="6108275" cy="4021870"/>
            <a:chOff x="559" y="706"/>
            <a:chExt cx="4583" cy="2798"/>
          </a:xfrm>
        </p:grpSpPr>
        <p:grpSp>
          <p:nvGrpSpPr>
            <p:cNvPr id="21511" name="Group 5"/>
            <p:cNvGrpSpPr>
              <a:grpSpLocks/>
            </p:cNvGrpSpPr>
            <p:nvPr/>
          </p:nvGrpSpPr>
          <p:grpSpPr bwMode="auto">
            <a:xfrm>
              <a:off x="582" y="706"/>
              <a:ext cx="4539" cy="423"/>
              <a:chOff x="582" y="706"/>
              <a:chExt cx="4539" cy="423"/>
            </a:xfrm>
          </p:grpSpPr>
          <p:sp>
            <p:nvSpPr>
              <p:cNvPr id="21522" name="AutoShape 6"/>
              <p:cNvSpPr>
                <a:spLocks noChangeArrowheads="1"/>
              </p:cNvSpPr>
              <p:nvPr/>
            </p:nvSpPr>
            <p:spPr bwMode="auto">
              <a:xfrm>
                <a:off x="582" y="706"/>
                <a:ext cx="4539" cy="388"/>
              </a:xfrm>
              <a:prstGeom prst="flowChartAlternateProcess">
                <a:avLst/>
              </a:prstGeom>
              <a:solidFill>
                <a:srgbClr val="DBE5F1"/>
              </a:solidFill>
              <a:ln w="9360" cap="sq">
                <a:solidFill>
                  <a:srgbClr val="C6D9F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48215" tIns="25072" rIns="48215" bIns="25072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9pPr>
              </a:lstStyle>
              <a:p>
                <a:pPr algn="ctr">
                  <a:spcAft>
                    <a:spcPts val="837"/>
                  </a:spcAft>
                  <a:buSzPct val="100000"/>
                </a:pPr>
                <a:r>
                  <a:rPr lang="ru-RU" altLang="ru-RU" sz="135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ea typeface="SimSun" panose="02010600030101010101" pitchFamily="2" charset="-122"/>
                    <a:cs typeface="Calibri" panose="020F0502020204030204" pitchFamily="34" charset="0"/>
                  </a:rPr>
                  <a:t>Работник</a:t>
                </a:r>
              </a:p>
            </p:txBody>
          </p:sp>
          <p:sp>
            <p:nvSpPr>
              <p:cNvPr id="21523" name="AutoShape 7"/>
              <p:cNvSpPr>
                <a:spLocks noChangeArrowheads="1"/>
              </p:cNvSpPr>
              <p:nvPr/>
            </p:nvSpPr>
            <p:spPr bwMode="auto">
              <a:xfrm>
                <a:off x="645" y="903"/>
                <a:ext cx="4412" cy="226"/>
              </a:xfrm>
              <a:prstGeom prst="flowChartAlternateProcess">
                <a:avLst/>
              </a:prstGeom>
              <a:solidFill>
                <a:srgbClr val="C6D9F1"/>
              </a:solidFill>
              <a:ln w="9360" cap="sq">
                <a:solidFill>
                  <a:srgbClr val="C6D9F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48215" tIns="25072" rIns="48215" bIns="25072" anchor="ctr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9pPr>
              </a:lstStyle>
              <a:p>
                <a:pPr algn="ctr">
                  <a:buSzPct val="100000"/>
                </a:pPr>
                <a:r>
                  <a:rPr lang="ru-RU" altLang="ru-RU" sz="135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ea typeface="SimSun" panose="02010600030101010101" pitchFamily="2" charset="-122"/>
                    <a:cs typeface="Calibri" panose="020F0502020204030204" pitchFamily="34" charset="0"/>
                  </a:rPr>
                  <a:t>Заявление о выплате пособия и необходимые для назначения документы</a:t>
                </a:r>
              </a:p>
            </p:txBody>
          </p:sp>
        </p:grpSp>
        <p:grpSp>
          <p:nvGrpSpPr>
            <p:cNvPr id="21512" name="Group 8"/>
            <p:cNvGrpSpPr>
              <a:grpSpLocks/>
            </p:cNvGrpSpPr>
            <p:nvPr/>
          </p:nvGrpSpPr>
          <p:grpSpPr bwMode="auto">
            <a:xfrm>
              <a:off x="581" y="1490"/>
              <a:ext cx="4539" cy="975"/>
              <a:chOff x="581" y="1490"/>
              <a:chExt cx="4539" cy="975"/>
            </a:xfrm>
          </p:grpSpPr>
          <p:sp>
            <p:nvSpPr>
              <p:cNvPr id="21520" name="AutoShape 9"/>
              <p:cNvSpPr>
                <a:spLocks noChangeArrowheads="1"/>
              </p:cNvSpPr>
              <p:nvPr/>
            </p:nvSpPr>
            <p:spPr bwMode="auto">
              <a:xfrm>
                <a:off x="581" y="1490"/>
                <a:ext cx="4539" cy="941"/>
              </a:xfrm>
              <a:prstGeom prst="flowChartAlternateProcess">
                <a:avLst/>
              </a:prstGeom>
              <a:solidFill>
                <a:srgbClr val="DBE5F1"/>
              </a:solidFill>
              <a:ln w="9360" cap="sq">
                <a:solidFill>
                  <a:srgbClr val="C6D9F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48215" tIns="25072" rIns="48215" bIns="25072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9pPr>
              </a:lstStyle>
              <a:p>
                <a:pPr algn="ctr">
                  <a:spcAft>
                    <a:spcPts val="837"/>
                  </a:spcAft>
                  <a:buSzPct val="100000"/>
                </a:pPr>
                <a:r>
                  <a:rPr lang="ru-RU" altLang="ru-RU" sz="135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ea typeface="SimSun" panose="02010600030101010101" pitchFamily="2" charset="-122"/>
                    <a:cs typeface="Calibri" panose="020F0502020204030204" pitchFamily="34" charset="0"/>
                  </a:rPr>
                  <a:t>Работодатель</a:t>
                </a:r>
                <a:r>
                  <a:rPr lang="ru-RU" altLang="ru-RU" sz="135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ea typeface="SimSun" panose="02010600030101010101" pitchFamily="2" charset="-122"/>
                    <a:cs typeface="Calibri" panose="020F0502020204030204" pitchFamily="34" charset="0"/>
                  </a:rPr>
                  <a:t> (не позднее 5 календарных дней)</a:t>
                </a:r>
              </a:p>
            </p:txBody>
          </p:sp>
          <p:sp>
            <p:nvSpPr>
              <p:cNvPr id="21521" name="AutoShape 10"/>
              <p:cNvSpPr>
                <a:spLocks noChangeArrowheads="1"/>
              </p:cNvSpPr>
              <p:nvPr/>
            </p:nvSpPr>
            <p:spPr bwMode="auto">
              <a:xfrm>
                <a:off x="682" y="1774"/>
                <a:ext cx="4375" cy="691"/>
              </a:xfrm>
              <a:prstGeom prst="flowChartAlternateProcess">
                <a:avLst/>
              </a:prstGeom>
              <a:solidFill>
                <a:srgbClr val="C6D9F1"/>
              </a:solidFill>
              <a:ln w="9360" cap="sq">
                <a:solidFill>
                  <a:srgbClr val="C6D9F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48215" tIns="25072" rIns="48215" bIns="25072" anchor="ctr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9pPr>
              </a:lstStyle>
              <a:p>
                <a:pPr algn="ctr">
                  <a:buSzPct val="100000"/>
                </a:pPr>
                <a:r>
                  <a:rPr lang="ru-RU" altLang="ru-RU" sz="135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ea typeface="SimSun" panose="02010600030101010101" pitchFamily="2" charset="-122"/>
                    <a:cs typeface="Calibri" panose="020F0502020204030204" pitchFamily="34" charset="0"/>
                  </a:rPr>
                  <a:t>Реестр сведений в электронном виде (более 25 человек), либо документы на бумажном носители с описью (менее 25 человек)</a:t>
                </a:r>
              </a:p>
            </p:txBody>
          </p:sp>
        </p:grpSp>
        <p:grpSp>
          <p:nvGrpSpPr>
            <p:cNvPr id="21514" name="Group 19"/>
            <p:cNvGrpSpPr>
              <a:grpSpLocks/>
            </p:cNvGrpSpPr>
            <p:nvPr/>
          </p:nvGrpSpPr>
          <p:grpSpPr bwMode="auto">
            <a:xfrm>
              <a:off x="559" y="2862"/>
              <a:ext cx="4583" cy="642"/>
              <a:chOff x="559" y="2862"/>
              <a:chExt cx="4583" cy="642"/>
            </a:xfrm>
          </p:grpSpPr>
          <p:sp>
            <p:nvSpPr>
              <p:cNvPr id="21515" name="AutoShape 20"/>
              <p:cNvSpPr>
                <a:spLocks noChangeArrowheads="1"/>
              </p:cNvSpPr>
              <p:nvPr/>
            </p:nvSpPr>
            <p:spPr bwMode="auto">
              <a:xfrm>
                <a:off x="559" y="2862"/>
                <a:ext cx="4583" cy="605"/>
              </a:xfrm>
              <a:prstGeom prst="flowChartAlternateProcess">
                <a:avLst/>
              </a:prstGeom>
              <a:solidFill>
                <a:srgbClr val="DBE5F1"/>
              </a:solidFill>
              <a:ln w="9360" cap="sq">
                <a:solidFill>
                  <a:srgbClr val="C6D9F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48215" tIns="0" rIns="48215" bIns="25072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9pPr>
              </a:lstStyle>
              <a:p>
                <a:pPr algn="ctr">
                  <a:spcAft>
                    <a:spcPts val="837"/>
                  </a:spcAft>
                  <a:buSzPct val="100000"/>
                </a:pPr>
                <a:r>
                  <a:rPr lang="ru-RU" altLang="ru-RU" sz="135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ea typeface="SimSun" panose="02010600030101010101" pitchFamily="2" charset="-122"/>
                    <a:cs typeface="Calibri" panose="020F0502020204030204" pitchFamily="34" charset="0"/>
                  </a:rPr>
                  <a:t>Региональное отделение Фонда</a:t>
                </a:r>
                <a:endParaRPr lang="ru-RU" altLang="ru-RU" sz="1350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21516" name="AutoShape 21"/>
              <p:cNvSpPr>
                <a:spLocks noChangeArrowheads="1"/>
              </p:cNvSpPr>
              <p:nvPr/>
            </p:nvSpPr>
            <p:spPr bwMode="auto">
              <a:xfrm>
                <a:off x="664" y="3120"/>
                <a:ext cx="4412" cy="384"/>
              </a:xfrm>
              <a:prstGeom prst="flowChartAlternateProcess">
                <a:avLst/>
              </a:prstGeom>
              <a:solidFill>
                <a:srgbClr val="C6D9F1"/>
              </a:solidFill>
              <a:ln w="9360" cap="sq">
                <a:solidFill>
                  <a:srgbClr val="C6D9F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48215" tIns="25072" rIns="48215" bIns="25072" anchor="ctr"/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9pPr>
              </a:lstStyle>
              <a:p>
                <a:pPr algn="ctr">
                  <a:buSzPct val="100000"/>
                </a:pPr>
                <a:r>
                  <a:rPr lang="ru-RU" altLang="ru-RU" sz="135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ea typeface="SimSun" panose="02010600030101010101" pitchFamily="2" charset="-122"/>
                    <a:cs typeface="Calibri" panose="020F0502020204030204" pitchFamily="34" charset="0"/>
                  </a:rPr>
                  <a:t>в течение 10 календарных дней принимает решение и перечисляет средства непосредственно  застрахованному лицу</a:t>
                </a:r>
              </a:p>
            </p:txBody>
          </p:sp>
        </p:grpSp>
      </p:grpSp>
      <p:sp>
        <p:nvSpPr>
          <p:cNvPr id="21507" name="Заголовок 15"/>
          <p:cNvSpPr>
            <a:spLocks noGrp="1"/>
          </p:cNvSpPr>
          <p:nvPr>
            <p:ph type="title"/>
          </p:nvPr>
        </p:nvSpPr>
        <p:spPr>
          <a:xfrm>
            <a:off x="1619901" y="273137"/>
            <a:ext cx="6171689" cy="471147"/>
          </a:xfrm>
        </p:spPr>
        <p:txBody>
          <a:bodyPr>
            <a:normAutofit/>
          </a:bodyPr>
          <a:lstStyle/>
          <a:p>
            <a:pPr algn="ctr"/>
            <a:r>
              <a:rPr lang="ru-RU" alt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выплаты пособий</a:t>
            </a:r>
          </a:p>
        </p:txBody>
      </p:sp>
      <p:pic>
        <p:nvPicPr>
          <p:cNvPr id="20" name="Picture 2" descr="http://r47fss.ru/images/11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494" y="161467"/>
            <a:ext cx="814760" cy="69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низ 4"/>
          <p:cNvSpPr/>
          <p:nvPr/>
        </p:nvSpPr>
        <p:spPr>
          <a:xfrm>
            <a:off x="4454738" y="1431205"/>
            <a:ext cx="205206" cy="393358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5" name="Стрелка вниз 24"/>
          <p:cNvSpPr/>
          <p:nvPr/>
        </p:nvSpPr>
        <p:spPr>
          <a:xfrm>
            <a:off x="4454738" y="3491700"/>
            <a:ext cx="205206" cy="393358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6" name="Выгнутая вверх стрелка 5"/>
          <p:cNvSpPr/>
          <p:nvPr/>
        </p:nvSpPr>
        <p:spPr>
          <a:xfrm rot="16200000">
            <a:off x="-355357" y="2500554"/>
            <a:ext cx="2947163" cy="545522"/>
          </a:xfrm>
          <a:prstGeom prst="curved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649" y="127145"/>
            <a:ext cx="818309" cy="100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8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"/>
          <p:cNvSpPr txBox="1">
            <a:spLocks noChangeArrowheads="1"/>
          </p:cNvSpPr>
          <p:nvPr/>
        </p:nvSpPr>
        <p:spPr bwMode="auto">
          <a:xfrm>
            <a:off x="1719695" y="287314"/>
            <a:ext cx="6134461" cy="444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6810" tIns="38405" rIns="76810" bIns="38405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>
              <a:buSzPct val="100000"/>
            </a:pPr>
            <a:endParaRPr lang="ru-RU" altLang="ru-RU" b="1" dirty="0">
              <a:solidFill>
                <a:schemeClr val="accent1">
                  <a:lumMod val="50000"/>
                </a:schemeClr>
              </a:solidFill>
              <a:latin typeface="+mn-lt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2" descr="http://r47fss.ru/images/11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18" y="49536"/>
            <a:ext cx="814760" cy="69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8"/>
          <p:cNvSpPr txBox="1"/>
          <p:nvPr/>
        </p:nvSpPr>
        <p:spPr>
          <a:xfrm>
            <a:off x="2124788" y="163100"/>
            <a:ext cx="532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Личный кабинет Застрахованного лица</a:t>
            </a:r>
          </a:p>
        </p:txBody>
      </p:sp>
      <p:pic>
        <p:nvPicPr>
          <p:cNvPr id="9" name="Объект 3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0" t="110" r="15598"/>
          <a:stretch/>
        </p:blipFill>
        <p:spPr bwMode="auto">
          <a:xfrm>
            <a:off x="1547664" y="533138"/>
            <a:ext cx="6768752" cy="46103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458025" y="2433250"/>
            <a:ext cx="22794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13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5793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1275893" y="897564"/>
            <a:ext cx="6570824" cy="37287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2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sz="1200" b="1" dirty="0">
              <a:solidFill>
                <a:schemeClr val="accent5"/>
              </a:solidFill>
            </a:endParaRPr>
          </a:p>
          <a:p>
            <a:pPr marL="0" indent="0" algn="ctr">
              <a:buNone/>
            </a:pPr>
            <a:r>
              <a:rPr lang="ru-RU" sz="1200" b="1" dirty="0">
                <a:solidFill>
                  <a:schemeClr val="accent5"/>
                </a:solidFill>
              </a:rPr>
              <a:t>ЕДИНЫЙ ТЕЛЕФОН ГОРЯЧЕЙ ЛИНИИ ТЮМЕНСКОГО РЕГИОНАЛЬНОГО ОТДЕЛЕНИЯ</a:t>
            </a:r>
            <a:endParaRPr lang="ru-RU" sz="1200" dirty="0">
              <a:solidFill>
                <a:schemeClr val="accent5"/>
              </a:solidFill>
            </a:endParaRPr>
          </a:p>
          <a:p>
            <a:pPr marL="0" indent="0" algn="ctr">
              <a:buNone/>
            </a:pPr>
            <a:r>
              <a:rPr lang="ru-RU" sz="2400" b="1" dirty="0">
                <a:solidFill>
                  <a:schemeClr val="accent5"/>
                </a:solidFill>
              </a:rPr>
              <a:t>8-800-201-80-72 </a:t>
            </a:r>
            <a:r>
              <a:rPr lang="ru-RU" sz="1500" dirty="0">
                <a:solidFill>
                  <a:schemeClr val="accent5"/>
                </a:solidFill>
              </a:rPr>
              <a:t>(звонок бесплатный)</a:t>
            </a:r>
            <a:endParaRPr lang="ru-RU" sz="1500" u="sng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"/>
            </a:endParaRPr>
          </a:p>
          <a:p>
            <a:pPr marL="0" indent="0" algn="ctr">
              <a:buNone/>
              <a:defRPr/>
            </a:pPr>
            <a:r>
              <a:rPr lang="ru-RU" sz="2400" b="1" u="sng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"/>
              </a:rPr>
              <a:t>Е</a:t>
            </a:r>
            <a:r>
              <a:rPr lang="en-US" sz="2400" b="1" u="sng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-mail</a:t>
            </a:r>
            <a:r>
              <a:rPr lang="ru-RU" sz="2400" b="1" u="sng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 </a:t>
            </a:r>
            <a:r>
              <a:rPr 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pv@ro72.fss.ru</a:t>
            </a:r>
            <a:endParaRPr lang="ru-RU" sz="24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5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Подробная информация о пилотном проекте размещена на сайте регионального отделения </a:t>
            </a:r>
          </a:p>
          <a:p>
            <a:pPr marL="0" indent="0" algn="ctr">
              <a:buNone/>
            </a:pPr>
            <a:r>
              <a:rPr lang="en-US" sz="2400" b="1" u="sng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r</a:t>
            </a:r>
            <a:r>
              <a:rPr lang="ru-RU" sz="2400" b="1" u="sng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72</a:t>
            </a:r>
            <a:r>
              <a:rPr lang="en-US" sz="2400" b="1" u="sng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.fss.ru</a:t>
            </a:r>
            <a:r>
              <a:rPr lang="ru-RU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sz="21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разделе </a:t>
            </a:r>
            <a:r>
              <a:rPr lang="ru-RU" sz="2100" b="1" u="sng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Проект «ПРЯМЫЕ ВЫПЛАТЫ»</a:t>
            </a:r>
            <a:endParaRPr lang="ru-RU" sz="2100" b="1" u="sng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685800">
              <a:spcBef>
                <a:spcPts val="750"/>
              </a:spcBef>
              <a:buNone/>
              <a:defRPr/>
            </a:pPr>
            <a:endParaRPr lang="ru-RU" sz="2100" b="1" dirty="0">
              <a:solidFill>
                <a:srgbClr val="005AA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defTabSz="685800">
              <a:spcBef>
                <a:spcPts val="750"/>
              </a:spcBef>
              <a:defRPr/>
            </a:pPr>
            <a:endParaRPr lang="ru-RU" sz="2100" dirty="0">
              <a:solidFill>
                <a:sysClr val="windowText" lastClr="000000"/>
              </a:solidFill>
              <a:latin typeface="Corbel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427352" y="371877"/>
            <a:ext cx="4706250" cy="579693"/>
          </a:xfrm>
          <a:prstGeom prst="rect">
            <a:avLst/>
          </a:prstGeom>
          <a:noFill/>
          <a:effectLst>
            <a:glow rad="127000">
              <a:srgbClr val="3494BA">
                <a:alpha val="40000"/>
              </a:srgbClr>
            </a:glow>
          </a:effectLst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0" kern="1200" baseline="0">
                <a:ln w="3175">
                  <a:noFill/>
                  <a:miter lim="800000"/>
                </a:ln>
                <a:solidFill>
                  <a:schemeClr val="bg2">
                    <a:lumMod val="10000"/>
                  </a:schemeClr>
                </a:solidFill>
                <a:effectLst>
                  <a:glow rad="863600">
                    <a:schemeClr val="bg1">
                      <a:alpha val="16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ru-RU" sz="3000" b="1" dirty="0">
                <a:solidFill>
                  <a:schemeClr val="accent5"/>
                </a:solidFill>
                <a:effectLst>
                  <a:glow rad="863600">
                    <a:sysClr val="window" lastClr="FFFFFF">
                      <a:alpha val="16000"/>
                    </a:sys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</a:t>
            </a:r>
          </a:p>
        </p:txBody>
      </p:sp>
      <p:pic>
        <p:nvPicPr>
          <p:cNvPr id="9" name="Picture 2" descr="http://r47fss.ru/images/11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040" y="330417"/>
            <a:ext cx="779409" cy="66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997" y="3795886"/>
            <a:ext cx="818309" cy="100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7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331640" y="123478"/>
            <a:ext cx="832904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 smtClean="0">
                <a:solidFill>
                  <a:schemeClr val="tx2"/>
                </a:solidFill>
              </a:rPr>
              <a:t>ТЮМЕНСКОЕ РЕГИОНАЛЬНОЕ ОТДЕЛЕНИЕ ФОНДА СОЦИАЛЬНОГО СТРАХОВАНИЯ РОССИЙСКОЙ ФЕДЕРАЦИИ</a:t>
            </a:r>
            <a:endParaRPr lang="ru-RU" sz="105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7083"/>
            <a:ext cx="585541" cy="520622"/>
          </a:xfrm>
          <a:prstGeom prst="rect">
            <a:avLst/>
          </a:prstGeom>
        </p:spPr>
      </p:pic>
      <p:pic>
        <p:nvPicPr>
          <p:cNvPr id="1027" name="Picture 3" descr="C:\Users\lv.bolataeva.22\Desktop\РАБОТА\круглый стол аиф\a2e3304fd854e114d79a97ca47f060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41967"/>
            <a:ext cx="5709973" cy="451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87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44054"/>
            <a:ext cx="7475866" cy="87153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31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Работа со страхователями </a:t>
            </a:r>
            <a:r>
              <a:rPr lang="ru-RU" sz="3100" dirty="0"/>
              <a:t/>
            </a:r>
            <a:br>
              <a:rPr lang="ru-RU" sz="3100" dirty="0"/>
            </a:br>
            <a:r>
              <a:rPr lang="ru-RU" sz="2700" dirty="0"/>
              <a:t/>
            </a:r>
            <a:br>
              <a:rPr lang="ru-RU" sz="2700" dirty="0"/>
            </a:b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" t="1524" r="9347" b="-1524"/>
          <a:stretch/>
        </p:blipFill>
        <p:spPr>
          <a:xfrm>
            <a:off x="1907704" y="1147497"/>
            <a:ext cx="4694469" cy="3857115"/>
          </a:xfrm>
        </p:spPr>
      </p:pic>
      <p:sp>
        <p:nvSpPr>
          <p:cNvPr id="5" name="Прямоугольник 4"/>
          <p:cNvSpPr/>
          <p:nvPr/>
        </p:nvSpPr>
        <p:spPr>
          <a:xfrm>
            <a:off x="707454" y="125197"/>
            <a:ext cx="818502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 smtClean="0">
                <a:solidFill>
                  <a:schemeClr val="tx2"/>
                </a:solidFill>
              </a:rPr>
              <a:t>ТЮМЕНСКОЕ РЕГИОНАЛЬНОЕ ОТДЕЛЕНИЕ ФОНДА СОЦИАЛЬНОГО СТРАХОВАНИЯ РОССИЙСКОЙ ФЕДЕРАЦИИ</a:t>
            </a:r>
            <a:endParaRPr lang="ru-RU" sz="105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1656"/>
            <a:ext cx="58554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3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7504" y="1995686"/>
            <a:ext cx="3131840" cy="9525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РАБОТА С ЛЬГОТНОЙ КАТЕГОРИЕЙ </a:t>
            </a:r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ГРАЖДАН</a:t>
            </a:r>
            <a:endParaRPr lang="ru-RU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1656"/>
            <a:ext cx="585541" cy="52062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63378" y="30676"/>
            <a:ext cx="772484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 smtClean="0">
                <a:solidFill>
                  <a:schemeClr val="tx2"/>
                </a:solidFill>
              </a:rPr>
              <a:t>ТЮМЕНСКОЕ  РЕГИОНАЛЬНОЕ ОТДЕЛЕНИЕ ФОНДА СОЦИАЛЬНОГО СТРАХОВАНИЯ РОССИЙСКОЙ ФЕДЕРАЦИИ</a:t>
            </a:r>
            <a:endParaRPr lang="ru-RU" sz="105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771550"/>
            <a:ext cx="5410437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4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12"/>
          <p:cNvSpPr/>
          <p:nvPr/>
        </p:nvSpPr>
        <p:spPr>
          <a:xfrm>
            <a:off x="371768" y="2518198"/>
            <a:ext cx="8464224" cy="2375813"/>
          </a:xfrm>
          <a:custGeom>
            <a:avLst/>
            <a:gdLst/>
            <a:ahLst/>
            <a:cxnLst/>
            <a:rect l="l" t="t" r="r" b="b"/>
            <a:pathLst>
              <a:path w="11473815" h="3088640">
                <a:moveTo>
                  <a:pt x="216001" y="0"/>
                </a:moveTo>
                <a:lnTo>
                  <a:pt x="182251" y="3665"/>
                </a:lnTo>
                <a:lnTo>
                  <a:pt x="108000" y="29324"/>
                </a:lnTo>
                <a:lnTo>
                  <a:pt x="33750" y="98971"/>
                </a:lnTo>
                <a:lnTo>
                  <a:pt x="0" y="234598"/>
                </a:lnTo>
                <a:lnTo>
                  <a:pt x="0" y="2853490"/>
                </a:lnTo>
                <a:lnTo>
                  <a:pt x="3375" y="2890145"/>
                </a:lnTo>
                <a:lnTo>
                  <a:pt x="27000" y="2970787"/>
                </a:lnTo>
                <a:lnTo>
                  <a:pt x="91125" y="3051429"/>
                </a:lnTo>
                <a:lnTo>
                  <a:pt x="216001" y="3088085"/>
                </a:lnTo>
                <a:lnTo>
                  <a:pt x="11257207" y="3088085"/>
                </a:lnTo>
                <a:lnTo>
                  <a:pt x="11290957" y="3084419"/>
                </a:lnTo>
                <a:lnTo>
                  <a:pt x="11365208" y="3058760"/>
                </a:lnTo>
                <a:lnTo>
                  <a:pt x="11439458" y="2989115"/>
                </a:lnTo>
                <a:lnTo>
                  <a:pt x="11473209" y="2853490"/>
                </a:lnTo>
                <a:lnTo>
                  <a:pt x="11473209" y="234598"/>
                </a:lnTo>
                <a:lnTo>
                  <a:pt x="11469834" y="197942"/>
                </a:lnTo>
                <a:lnTo>
                  <a:pt x="11446209" y="117299"/>
                </a:lnTo>
                <a:lnTo>
                  <a:pt x="11382083" y="36655"/>
                </a:lnTo>
                <a:lnTo>
                  <a:pt x="11257207" y="0"/>
                </a:lnTo>
                <a:lnTo>
                  <a:pt x="216001" y="0"/>
                </a:lnTo>
                <a:close/>
              </a:path>
            </a:pathLst>
          </a:custGeom>
          <a:solidFill>
            <a:srgbClr val="E1FBF5"/>
          </a:solidFill>
          <a:ln w="25399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7820"/>
            <a:ext cx="9144000" cy="843559"/>
          </a:xfrm>
          <a:prstGeom prst="rect">
            <a:avLst/>
          </a:prstGeom>
          <a:gradFill flip="none" rotWithShape="1">
            <a:gsLst>
              <a:gs pos="0">
                <a:srgbClr val="50ADE6"/>
              </a:gs>
              <a:gs pos="100000">
                <a:srgbClr val="1D5DC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08112" y="13673"/>
            <a:ext cx="8135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</a:rPr>
              <a:t>Обращение лиц с инвалидностью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</a:rPr>
              <a:t>за техническими средствами реабилитации</a:t>
            </a:r>
          </a:p>
        </p:txBody>
      </p:sp>
      <p:sp>
        <p:nvSpPr>
          <p:cNvPr id="9" name="object 5"/>
          <p:cNvSpPr txBox="1"/>
          <p:nvPr/>
        </p:nvSpPr>
        <p:spPr>
          <a:xfrm>
            <a:off x="792089" y="986773"/>
            <a:ext cx="7884369" cy="1156727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algn="ctr">
              <a:spcBef>
                <a:spcPts val="380"/>
              </a:spcBef>
            </a:pPr>
            <a:r>
              <a:rPr lang="ru-RU" sz="2400" b="1" dirty="0"/>
              <a:t>Ежегодно за ТСР обращается в отделение более  </a:t>
            </a:r>
            <a:r>
              <a:rPr lang="ru-RU" sz="2400" b="1" dirty="0">
                <a:solidFill>
                  <a:srgbClr val="FF0000"/>
                </a:solidFill>
              </a:rPr>
              <a:t>15 тыс</a:t>
            </a:r>
            <a:r>
              <a:rPr lang="ru-RU" sz="2400" b="1" dirty="0"/>
              <a:t>. граждан области, которые обеспечиваются жизненно необходимыми средствами реабилитации</a:t>
            </a:r>
            <a:endParaRPr sz="2400" b="1" dirty="0">
              <a:solidFill>
                <a:srgbClr val="002060"/>
              </a:solidFill>
              <a:latin typeface="+mj-lt"/>
              <a:cs typeface="Arial" pitchFamily="34" charset="0"/>
            </a:endParaRPr>
          </a:p>
        </p:txBody>
      </p:sp>
      <p:sp>
        <p:nvSpPr>
          <p:cNvPr id="10" name="object 9"/>
          <p:cNvSpPr txBox="1"/>
          <p:nvPr/>
        </p:nvSpPr>
        <p:spPr>
          <a:xfrm>
            <a:off x="6257783" y="3962292"/>
            <a:ext cx="1371600" cy="2301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5"/>
              </a:spcBef>
            </a:pPr>
            <a:endParaRPr sz="1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bject 14"/>
          <p:cNvSpPr txBox="1"/>
          <p:nvPr/>
        </p:nvSpPr>
        <p:spPr>
          <a:xfrm>
            <a:off x="1088584" y="2767829"/>
            <a:ext cx="2341653" cy="5716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899"/>
              </a:lnSpc>
              <a:spcBef>
                <a:spcPts val="95"/>
              </a:spcBef>
            </a:pPr>
            <a:r>
              <a:rPr lang="ru-RU" b="1" spc="20" dirty="0">
                <a:latin typeface="Arial" pitchFamily="34" charset="0"/>
                <a:cs typeface="Arial" pitchFamily="34" charset="0"/>
              </a:rPr>
              <a:t>Более 300 видов ТСР и ПОИ</a:t>
            </a:r>
            <a:endParaRPr b="1" dirty="0">
              <a:latin typeface="+mj-lt"/>
              <a:cs typeface="Arial" pitchFamily="34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4560115" y="2767827"/>
            <a:ext cx="0" cy="196416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http://totma-region.ru/upload/000/u4/2/5/ob-obespechenii-grazhdan-sredstvami-reabilitacii-photo-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933" y="3437725"/>
            <a:ext cx="1742769" cy="110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008112" cy="81621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2" name="TextBox 1"/>
          <p:cNvSpPr txBox="1"/>
          <p:nvPr/>
        </p:nvSpPr>
        <p:spPr>
          <a:xfrm>
            <a:off x="4812209" y="3105938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Фонд обеспечивает ТСР согласно рекомендациям в ИПРА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46" y="3105939"/>
            <a:ext cx="1283687" cy="118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20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2386312376"/>
              </p:ext>
            </p:extLst>
          </p:nvPr>
        </p:nvGraphicFramePr>
        <p:xfrm>
          <a:off x="457202" y="1076327"/>
          <a:ext cx="3008313" cy="3518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0"/>
            <a:ext cx="9144000" cy="843559"/>
          </a:xfrm>
          <a:prstGeom prst="rect">
            <a:avLst/>
          </a:prstGeom>
          <a:gradFill flip="none" rotWithShape="1">
            <a:gsLst>
              <a:gs pos="0">
                <a:srgbClr val="50ADE6"/>
              </a:gs>
              <a:gs pos="100000">
                <a:srgbClr val="1D5DC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2"/>
            <a:ext cx="1008112" cy="81621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1008112" y="13671"/>
            <a:ext cx="79563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</a:rPr>
              <a:t>Способы подачи заявления 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</a:rPr>
              <a:t>на обеспечение  лиц с инвалидностью  ТСР</a:t>
            </a:r>
          </a:p>
        </p:txBody>
      </p:sp>
      <p:sp>
        <p:nvSpPr>
          <p:cNvPr id="13" name="AutoShape 2" descr="http://cabinets-fss.ru/wp-content/uploads/2019/07/eh1fdqv4.png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5" name="Picture 7" descr="https://pbs.twimg.com/media/DZyT_71UMAAAYw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1" r="19378"/>
          <a:stretch/>
        </p:blipFill>
        <p:spPr bwMode="auto">
          <a:xfrm>
            <a:off x="3995936" y="1059583"/>
            <a:ext cx="4536504" cy="3547148"/>
          </a:xfrm>
          <a:prstGeom prst="rect">
            <a:avLst/>
          </a:prstGeom>
          <a:noFill/>
          <a:effectLst>
            <a:glow>
              <a:schemeClr val="accent1">
                <a:alpha val="62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389" y="1131591"/>
            <a:ext cx="652363" cy="52818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47992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967" y="658896"/>
            <a:ext cx="2070423" cy="1756607"/>
          </a:xfrm>
          <a:prstGeom prst="rect">
            <a:avLst/>
          </a:prstGeom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9" name="TextBox 8"/>
          <p:cNvSpPr txBox="1"/>
          <p:nvPr/>
        </p:nvSpPr>
        <p:spPr>
          <a:xfrm>
            <a:off x="497497" y="128518"/>
            <a:ext cx="7890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z="2000" dirty="0"/>
              <a:t>Электронный талон на проезд РЖД к месту лечения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6216" y="3782289"/>
            <a:ext cx="1135813" cy="6916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2746" y="3361951"/>
            <a:ext cx="1325204" cy="10780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8333" y="750275"/>
            <a:ext cx="1067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Как было …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2351" y="2817922"/>
            <a:ext cx="1141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Как стало…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57187" y="1388403"/>
            <a:ext cx="3528575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6" indent="-285736">
              <a:buFont typeface="Wingdings" panose="05000000000000000000" pitchFamily="2" charset="2"/>
              <a:buChar char="Ø"/>
            </a:pPr>
            <a:r>
              <a:rPr lang="ru-RU" sz="1300" dirty="0">
                <a:solidFill>
                  <a:prstClr val="black"/>
                </a:solidFill>
                <a:cs typeface="Times New Roman" panose="02020603050405020304" pitchFamily="18" charset="0"/>
              </a:rPr>
              <a:t>Гражданин сам носит бумаги между ведомствами</a:t>
            </a:r>
          </a:p>
          <a:p>
            <a:pPr marL="285736" indent="-285736">
              <a:buFont typeface="Wingdings" panose="05000000000000000000" pitchFamily="2" charset="2"/>
              <a:buChar char="Ø"/>
            </a:pPr>
            <a:r>
              <a:rPr lang="ru-RU" sz="1300" dirty="0">
                <a:solidFill>
                  <a:prstClr val="black"/>
                </a:solidFill>
                <a:cs typeface="Times New Roman" panose="02020603050405020304" pitchFamily="18" charset="0"/>
              </a:rPr>
              <a:t>Расходы на изготовление бланков </a:t>
            </a:r>
          </a:p>
          <a:p>
            <a:pPr marL="285736" indent="-285736">
              <a:buFont typeface="Wingdings" panose="05000000000000000000" pitchFamily="2" charset="2"/>
              <a:buChar char="Ø"/>
            </a:pPr>
            <a:r>
              <a:rPr lang="ru-RU" sz="1300" dirty="0">
                <a:solidFill>
                  <a:prstClr val="black"/>
                </a:solidFill>
                <a:cs typeface="Times New Roman" panose="02020603050405020304" pitchFamily="18" charset="0"/>
              </a:rPr>
              <a:t>Громоздкий документооборот</a:t>
            </a:r>
          </a:p>
          <a:p>
            <a:pPr marL="285736" indent="-285736">
              <a:buFont typeface="Wingdings" panose="05000000000000000000" pitchFamily="2" charset="2"/>
              <a:buChar char="Ø"/>
            </a:pPr>
            <a:r>
              <a:rPr lang="ru-RU" sz="1300" dirty="0">
                <a:solidFill>
                  <a:prstClr val="black"/>
                </a:solidFill>
                <a:cs typeface="Times New Roman" panose="02020603050405020304" pitchFamily="18" charset="0"/>
              </a:rPr>
              <a:t>Сложная система отчетности</a:t>
            </a:r>
          </a:p>
          <a:p>
            <a:pPr marL="285736" indent="-285736">
              <a:buFont typeface="Wingdings" panose="05000000000000000000" pitchFamily="2" charset="2"/>
              <a:buChar char="Ø"/>
            </a:pPr>
            <a:r>
              <a:rPr lang="ru-RU" sz="1300" dirty="0">
                <a:solidFill>
                  <a:prstClr val="black"/>
                </a:solidFill>
                <a:cs typeface="Times New Roman" panose="02020603050405020304" pitchFamily="18" charset="0"/>
              </a:rPr>
              <a:t>Требования к хранение документа строгой отчетности, …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37293" y="2811715"/>
            <a:ext cx="2973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электронных сервисов Фонда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95298" y="608632"/>
            <a:ext cx="2916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7030A0"/>
                </a:solidFill>
              </a:rPr>
              <a:t>Гражданин получал в региональном отделении Фонда бумажный талон, должен был идти в несколько мест …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528671" y="2773169"/>
            <a:ext cx="7754927" cy="22667"/>
          </a:xfrm>
          <a:prstGeom prst="line">
            <a:avLst/>
          </a:prstGeom>
          <a:ln w="158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899145" y="2802324"/>
            <a:ext cx="1134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</a:t>
            </a:r>
            <a:r>
              <a:rPr 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pass.rzd.ru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40447" y="4711235"/>
            <a:ext cx="6953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7030A0"/>
                </a:solidFill>
              </a:rPr>
              <a:t>… Сейчас может сделать заказ и получить билет через сайт, мобильное приложение или в кассе при предъявлении только паспорта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http://static9.depositphotos.com/1064545/1198/i/950/depositphotos_11984432-3D-businessman-white-.-Handicapped-office-worke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69729" y="3399003"/>
            <a:ext cx="1066265" cy="91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F95AEA14-B169-A444-877A-552E05695E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5351" y="158389"/>
            <a:ext cx="495300" cy="285751"/>
          </a:xfrm>
          <a:prstGeom prst="rect">
            <a:avLst/>
          </a:prstGeom>
        </p:spPr>
      </p:pic>
      <p:grpSp>
        <p:nvGrpSpPr>
          <p:cNvPr id="33" name="Группа 32"/>
          <p:cNvGrpSpPr/>
          <p:nvPr/>
        </p:nvGrpSpPr>
        <p:grpSpPr>
          <a:xfrm>
            <a:off x="4157950" y="3361952"/>
            <a:ext cx="1983725" cy="1208991"/>
            <a:chOff x="5465863" y="705356"/>
            <a:chExt cx="9164873" cy="6109915"/>
          </a:xfrm>
        </p:grpSpPr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5863" y="705356"/>
              <a:ext cx="9164873" cy="6109915"/>
            </a:xfrm>
            <a:prstGeom prst="rect">
              <a:avLst/>
            </a:prstGeom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2050" y="1305389"/>
              <a:ext cx="2837854" cy="496254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sp>
        <p:nvSpPr>
          <p:cNvPr id="36" name="TextBox 35"/>
          <p:cNvSpPr txBox="1"/>
          <p:nvPr/>
        </p:nvSpPr>
        <p:spPr>
          <a:xfrm>
            <a:off x="4406135" y="2886332"/>
            <a:ext cx="1516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Моб. приложение РЖД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375077" y="3418287"/>
            <a:ext cx="1134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Касса РЖД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008112" cy="81621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2061263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7584" y="139819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Оформление электронного талона на проезд на сайте ОАО «РЖД»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7615" y="2792779"/>
            <a:ext cx="393293" cy="1241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833" y="1004602"/>
            <a:ext cx="6020319" cy="4124595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317832" y="2139703"/>
            <a:ext cx="1586429" cy="289193"/>
          </a:xfrm>
          <a:prstGeom prst="roundRect">
            <a:avLst/>
          </a:prstGeom>
          <a:noFill/>
          <a:ln w="25400">
            <a:solidFill>
              <a:srgbClr val="7030A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4" name="Picture 30">
            <a:extLst>
              <a:ext uri="{FF2B5EF4-FFF2-40B4-BE49-F238E27FC236}">
                <a16:creationId xmlns:a16="http://schemas.microsoft.com/office/drawing/2014/main" xmlns="" id="{F95AEA14-B169-A444-877A-552E05695E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5351" y="158389"/>
            <a:ext cx="495300" cy="2857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008112" cy="81621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8716836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854190" y="1707656"/>
            <a:ext cx="2397257" cy="195176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6132981" y="3075808"/>
            <a:ext cx="2397257" cy="195176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3423854" y="2284396"/>
            <a:ext cx="2397257" cy="195176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6516216" y="3543858"/>
            <a:ext cx="2158037" cy="1015663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Задать интересующий вопрос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09882" y="2021818"/>
            <a:ext cx="2158037" cy="1323439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Ознакомиться со всеми планируемыми закупками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68208" y="2659628"/>
            <a:ext cx="2158037" cy="1015663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Ознакомиться с техническим заданием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008112" cy="81621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4" name="TextBox 3"/>
          <p:cNvSpPr txBox="1"/>
          <p:nvPr/>
        </p:nvSpPr>
        <p:spPr>
          <a:xfrm>
            <a:off x="1331640" y="267495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ОТКРЫТЫЙ КОНТРАКТ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698383"/>
            <a:ext cx="78466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ДОСТУП К РЕСУРСУ ПРЕДОСТАВЛЯЕТСЯ НЕОГРАНИЧЕННОМУ КРУГУ ЛИЦ НА БЕЗВОЗМЕЗДНОЙ ОСНОВЕ</a:t>
            </a:r>
          </a:p>
        </p:txBody>
      </p:sp>
    </p:spTree>
    <p:extLst>
      <p:ext uri="{BB962C8B-B14F-4D97-AF65-F5344CB8AC3E}">
        <p14:creationId xmlns:p14="http://schemas.microsoft.com/office/powerpoint/2010/main" val="3604436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EC3A5D8E-73F7-433C-B877-446D3DA30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4CE07-3B86-4EF7-95D8-9CB1A7FCC734}" type="slidenum">
              <a:rPr lang="ru-RU" smtClean="0"/>
              <a:t>27</a:t>
            </a:fld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41D5C30F-9A71-4D1F-99A9-79BE4CA4EF26}"/>
              </a:ext>
            </a:extLst>
          </p:cNvPr>
          <p:cNvSpPr/>
          <p:nvPr/>
        </p:nvSpPr>
        <p:spPr>
          <a:xfrm>
            <a:off x="1547665" y="137474"/>
            <a:ext cx="4423252" cy="240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ИНФОРМАЦИОННЫЕ РЕСУРСЫ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A9CD5E9E-C774-45B2-A158-C53A5304CBDD}"/>
              </a:ext>
            </a:extLst>
          </p:cNvPr>
          <p:cNvSpPr/>
          <p:nvPr/>
        </p:nvSpPr>
        <p:spPr>
          <a:xfrm>
            <a:off x="1129788" y="714757"/>
            <a:ext cx="1539056" cy="240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ok</a:t>
            </a:r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.</a:t>
            </a:r>
            <a:r>
              <a:rPr lang="en-US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fss</a:t>
            </a:r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.</a:t>
            </a:r>
            <a:r>
              <a:rPr lang="en-US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ru</a:t>
            </a:r>
            <a:endParaRPr lang="ru-RU" sz="24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endParaRPr lang="ru-RU" dirty="0"/>
          </a:p>
        </p:txBody>
      </p:sp>
      <p:pic>
        <p:nvPicPr>
          <p:cNvPr id="21" name="Рисунок 21" descr="Изображение выглядит как снимок экра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88F4A9F4-CEEE-4AAA-8691-0BC6319D4F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45"/>
          <a:stretch/>
        </p:blipFill>
        <p:spPr>
          <a:xfrm>
            <a:off x="386309" y="1126423"/>
            <a:ext cx="5584608" cy="3789528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9E9BE579-46FD-477F-BD75-E9B69B3F6FAA}"/>
              </a:ext>
            </a:extLst>
          </p:cNvPr>
          <p:cNvSpPr/>
          <p:nvPr/>
        </p:nvSpPr>
        <p:spPr>
          <a:xfrm>
            <a:off x="6170925" y="173264"/>
            <a:ext cx="2903135" cy="3046988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sz="1200" b="1" i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СОСТАВ РАЗМЕЩАЕМОЙ ИНФОРМАЦИИ:</a:t>
            </a:r>
          </a:p>
          <a:p>
            <a:pPr marL="285736" indent="-285736" algn="just">
              <a:buFont typeface="Wingdings" panose="05000000000000000000" pitchFamily="2" charset="2"/>
              <a:buChar char="Ø"/>
            </a:pPr>
            <a:r>
              <a:rPr lang="ru-RU" sz="1200" dirty="0">
                <a:latin typeface="Arial Narrow" panose="020B0606020202030204" pitchFamily="34" charset="0"/>
              </a:rPr>
              <a:t>Месяц, год размещения закупки</a:t>
            </a:r>
          </a:p>
          <a:p>
            <a:pPr marL="285736" indent="-285736" algn="just">
              <a:buFont typeface="Wingdings" panose="05000000000000000000" pitchFamily="2" charset="2"/>
              <a:buChar char="Ø"/>
            </a:pPr>
            <a:r>
              <a:rPr lang="ru-RU" sz="1200" dirty="0">
                <a:latin typeface="Arial Narrow" panose="020B0606020202030204" pitchFamily="34" charset="0"/>
              </a:rPr>
              <a:t>Наименование закупки</a:t>
            </a:r>
          </a:p>
          <a:p>
            <a:pPr marL="285736" indent="-285736" algn="just">
              <a:buFont typeface="Wingdings" panose="05000000000000000000" pitchFamily="2" charset="2"/>
              <a:buChar char="Ø"/>
            </a:pPr>
            <a:r>
              <a:rPr lang="ru-RU" sz="1200" dirty="0">
                <a:latin typeface="Arial Narrow" panose="020B0606020202030204" pitchFamily="34" charset="0"/>
              </a:rPr>
              <a:t>Способ определения поставщика</a:t>
            </a:r>
          </a:p>
          <a:p>
            <a:pPr marL="285736" indent="-285736" algn="just">
              <a:buFont typeface="Wingdings" panose="05000000000000000000" pitchFamily="2" charset="2"/>
              <a:buChar char="Ø"/>
            </a:pPr>
            <a:r>
              <a:rPr lang="ru-RU" sz="1200" dirty="0">
                <a:latin typeface="Arial Narrow" panose="020B0606020202030204" pitchFamily="34" charset="0"/>
              </a:rPr>
              <a:t>Начальная (максимальная) цена контракта</a:t>
            </a:r>
          </a:p>
          <a:p>
            <a:pPr marL="285736" indent="-285736" algn="just">
              <a:buFont typeface="Wingdings" panose="05000000000000000000" pitchFamily="2" charset="2"/>
              <a:buChar char="Ø"/>
            </a:pPr>
            <a:r>
              <a:rPr lang="ru-RU" sz="1200" dirty="0">
                <a:latin typeface="Arial Narrow" panose="020B0606020202030204" pitchFamily="34" charset="0"/>
              </a:rPr>
              <a:t>Файл с техническим заданием (описание объекта закупки)</a:t>
            </a:r>
          </a:p>
          <a:p>
            <a:pPr marL="285736" indent="-285736" algn="just">
              <a:buFont typeface="Wingdings" panose="05000000000000000000" pitchFamily="2" charset="2"/>
              <a:buChar char="Ø"/>
            </a:pPr>
            <a:r>
              <a:rPr lang="ru-RU" sz="1200" dirty="0">
                <a:latin typeface="Arial Narrow" panose="020B0606020202030204" pitchFamily="34" charset="0"/>
              </a:rPr>
              <a:t>Файл с критериями оценки заявок (ДЛЯ КОНКУРСОВ)</a:t>
            </a:r>
          </a:p>
          <a:p>
            <a:pPr marL="285736" indent="-285736" algn="just">
              <a:buFont typeface="Wingdings" panose="05000000000000000000" pitchFamily="2" charset="2"/>
              <a:buChar char="Ø"/>
            </a:pPr>
            <a:r>
              <a:rPr lang="ru-RU" sz="1200" dirty="0">
                <a:latin typeface="Arial Narrow" panose="020B0606020202030204" pitchFamily="34" charset="0"/>
              </a:rPr>
              <a:t>Файл с требованиями к участникам закупки</a:t>
            </a:r>
          </a:p>
          <a:p>
            <a:pPr marL="285736" indent="-285736" algn="just">
              <a:buFont typeface="Wingdings" panose="05000000000000000000" pitchFamily="2" charset="2"/>
              <a:buChar char="Ø"/>
            </a:pPr>
            <a:r>
              <a:rPr lang="ru-RU" sz="1200" dirty="0">
                <a:latin typeface="Arial Narrow" panose="020B0606020202030204" pitchFamily="34" charset="0"/>
              </a:rPr>
              <a:t>Статус закупки на ЕИС в сфере закупок с ссылкой на ЕИС.</a:t>
            </a:r>
          </a:p>
          <a:p>
            <a:pPr marL="285736" indent="-285736" algn="just">
              <a:buFont typeface="Wingdings" panose="05000000000000000000" pitchFamily="2" charset="2"/>
              <a:buChar char="Ø"/>
            </a:pPr>
            <a:r>
              <a:rPr lang="ru-RU" sz="1200" dirty="0">
                <a:latin typeface="Arial Narrow" panose="020B0606020202030204" pitchFamily="34" charset="0"/>
              </a:rPr>
              <a:t>Адрес электронной почты для обратной связи.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0197E71C-0C4A-4E8D-8F46-769B2BA93289}"/>
              </a:ext>
            </a:extLst>
          </p:cNvPr>
          <p:cNvSpPr/>
          <p:nvPr/>
        </p:nvSpPr>
        <p:spPr>
          <a:xfrm>
            <a:off x="860137" y="3352883"/>
            <a:ext cx="3045595" cy="68795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: вправо 30">
            <a:extLst>
              <a:ext uri="{FF2B5EF4-FFF2-40B4-BE49-F238E27FC236}">
                <a16:creationId xmlns:a16="http://schemas.microsoft.com/office/drawing/2014/main" xmlns="" id="{27397B4D-18E6-45D8-AF7D-1B6D0D3B4994}"/>
              </a:ext>
            </a:extLst>
          </p:cNvPr>
          <p:cNvSpPr/>
          <p:nvPr/>
        </p:nvSpPr>
        <p:spPr>
          <a:xfrm rot="19533500">
            <a:off x="3131016" y="2313214"/>
            <a:ext cx="3286309" cy="26962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008112" cy="81621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7185191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67494"/>
            <a:ext cx="5107432" cy="440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059583"/>
            <a:ext cx="34563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23E4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СОЦИАЛЬНЫЙ </a:t>
            </a:r>
          </a:p>
          <a:p>
            <a:r>
              <a:rPr lang="ru-RU" sz="2000" b="1" dirty="0">
                <a:solidFill>
                  <a:srgbClr val="323E4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ПЕРСОНАЛЬНЫЙ </a:t>
            </a:r>
          </a:p>
          <a:p>
            <a:r>
              <a:rPr lang="ru-RU" sz="2000" b="1" dirty="0">
                <a:solidFill>
                  <a:srgbClr val="323E4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ИНФОРМАЦИОННЫЙ </a:t>
            </a:r>
          </a:p>
          <a:p>
            <a:r>
              <a:rPr lang="ru-RU" sz="2000" b="1" dirty="0">
                <a:solidFill>
                  <a:srgbClr val="323E4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НАВИГАТОР ДЛЯ </a:t>
            </a:r>
          </a:p>
          <a:p>
            <a:r>
              <a:rPr lang="ru-RU" sz="2000" b="1" dirty="0">
                <a:solidFill>
                  <a:srgbClr val="323E4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ДЕТЕЙ-ИНВАЛИДОВ</a:t>
            </a:r>
          </a:p>
          <a:p>
            <a:r>
              <a:rPr lang="ru-RU" sz="2000" b="1" dirty="0">
                <a:solidFill>
                  <a:srgbClr val="323E4F"/>
                </a:solidFill>
                <a:latin typeface="Times New Roman" panose="02020603050405020304" pitchFamily="18" charset="0"/>
              </a:rPr>
              <a:t>(</a:t>
            </a:r>
            <a:r>
              <a:rPr lang="ru-RU" sz="2000" b="1" dirty="0" err="1">
                <a:solidFill>
                  <a:srgbClr val="323E4F"/>
                </a:solidFill>
                <a:latin typeface="Times New Roman" panose="02020603050405020304" pitchFamily="18" charset="0"/>
              </a:rPr>
              <a:t>СоцПИН</a:t>
            </a:r>
            <a:r>
              <a:rPr lang="ru-RU" sz="2000" b="1" dirty="0">
                <a:solidFill>
                  <a:srgbClr val="323E4F"/>
                </a:solidFill>
                <a:latin typeface="Times New Roman" panose="02020603050405020304" pitchFamily="18" charset="0"/>
              </a:rPr>
              <a:t>)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4363540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lamingo42.ru/images/stories/news/2017nov/pin_g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19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4157934"/>
              </p:ext>
            </p:extLst>
          </p:nvPr>
        </p:nvGraphicFramePr>
        <p:xfrm>
          <a:off x="539552" y="754063"/>
          <a:ext cx="511175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427984" y="702278"/>
            <a:ext cx="4448473" cy="4245736"/>
          </a:xfrm>
        </p:spPr>
        <p:txBody>
          <a:bodyPr>
            <a:normAutofit/>
          </a:bodyPr>
          <a:lstStyle/>
          <a:p>
            <a:endParaRPr lang="ru-RU" sz="28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/>
            <a:r>
              <a:rPr lang="ru-RU" sz="1700" b="1" dirty="0" smtClean="0">
                <a:latin typeface="+mj-lt"/>
                <a:ea typeface="Tahoma" pitchFamily="34" charset="0"/>
                <a:cs typeface="Tahoma" pitchFamily="34" charset="0"/>
              </a:rPr>
              <a:t>Страхование на случай временной  </a:t>
            </a:r>
            <a:r>
              <a:rPr lang="ru-RU" sz="1700" b="1" dirty="0">
                <a:latin typeface="+mj-lt"/>
                <a:ea typeface="Tahoma" pitchFamily="34" charset="0"/>
                <a:cs typeface="Tahoma" pitchFamily="34" charset="0"/>
              </a:rPr>
              <a:t>нетрудоспособности и </a:t>
            </a:r>
            <a:r>
              <a:rPr lang="ru-RU" sz="1700" b="1" dirty="0" smtClean="0">
                <a:latin typeface="+mj-lt"/>
                <a:ea typeface="Tahoma" pitchFamily="34" charset="0"/>
                <a:cs typeface="Tahoma" pitchFamily="34" charset="0"/>
              </a:rPr>
              <a:t>в связи с материнством.</a:t>
            </a:r>
          </a:p>
          <a:p>
            <a:pPr lvl="0"/>
            <a:endParaRPr lang="ru-RU" sz="1700" b="1" dirty="0">
              <a:latin typeface="+mj-lt"/>
              <a:ea typeface="Tahoma" pitchFamily="34" charset="0"/>
              <a:cs typeface="Tahoma" pitchFamily="34" charset="0"/>
            </a:endParaRPr>
          </a:p>
          <a:p>
            <a:pPr lvl="0"/>
            <a:r>
              <a:rPr lang="ru-RU" sz="1700" b="1" dirty="0">
                <a:latin typeface="+mj-lt"/>
                <a:ea typeface="Tahoma" pitchFamily="34" charset="0"/>
                <a:cs typeface="Tahoma" pitchFamily="34" charset="0"/>
              </a:rPr>
              <a:t>Страхование от несчастных случаев на производстве и профессиональных </a:t>
            </a:r>
            <a:r>
              <a:rPr lang="ru-RU" sz="1700" b="1" dirty="0" smtClean="0">
                <a:latin typeface="+mj-lt"/>
                <a:ea typeface="Tahoma" pitchFamily="34" charset="0"/>
                <a:cs typeface="Tahoma" pitchFamily="34" charset="0"/>
              </a:rPr>
              <a:t>заболеваний.</a:t>
            </a:r>
          </a:p>
          <a:p>
            <a:pPr lvl="0"/>
            <a:endParaRPr lang="ru-RU" sz="1700" b="1" dirty="0">
              <a:latin typeface="+mj-lt"/>
              <a:ea typeface="Tahoma" pitchFamily="34" charset="0"/>
              <a:cs typeface="Tahoma" pitchFamily="34" charset="0"/>
            </a:endParaRPr>
          </a:p>
          <a:p>
            <a:pPr lvl="0"/>
            <a:r>
              <a:rPr lang="ru-RU" sz="1700" b="1" dirty="0">
                <a:latin typeface="+mj-lt"/>
                <a:ea typeface="Tahoma" pitchFamily="34" charset="0"/>
                <a:cs typeface="Tahoma" pitchFamily="34" charset="0"/>
              </a:rPr>
              <a:t>Обеспечение льготных категорий граждан путёвками на санаторно-курортное </a:t>
            </a:r>
            <a:r>
              <a:rPr lang="ru-RU" sz="1700" b="1" dirty="0" smtClean="0">
                <a:latin typeface="+mj-lt"/>
                <a:ea typeface="Tahoma" pitchFamily="34" charset="0"/>
                <a:cs typeface="Tahoma" pitchFamily="34" charset="0"/>
              </a:rPr>
              <a:t>лечение</a:t>
            </a:r>
            <a:r>
              <a:rPr lang="ru-RU" sz="1700" b="1" dirty="0">
                <a:latin typeface="+mj-lt"/>
                <a:ea typeface="Tahoma" pitchFamily="34" charset="0"/>
                <a:cs typeface="Tahoma" pitchFamily="34" charset="0"/>
              </a:rPr>
              <a:t> </a:t>
            </a:r>
            <a:r>
              <a:rPr lang="ru-RU" sz="1700" b="1" dirty="0" smtClean="0">
                <a:latin typeface="+mj-lt"/>
                <a:ea typeface="Tahoma" pitchFamily="34" charset="0"/>
                <a:cs typeface="Tahoma" pitchFamily="34" charset="0"/>
              </a:rPr>
              <a:t>и техническими </a:t>
            </a:r>
            <a:r>
              <a:rPr lang="ru-RU" sz="1700" b="1" dirty="0">
                <a:latin typeface="+mj-lt"/>
                <a:ea typeface="Tahoma" pitchFamily="34" charset="0"/>
                <a:cs typeface="Tahoma" pitchFamily="34" charset="0"/>
              </a:rPr>
              <a:t>средствами </a:t>
            </a:r>
            <a:r>
              <a:rPr lang="ru-RU" sz="1700" b="1" dirty="0" smtClean="0">
                <a:latin typeface="+mj-lt"/>
                <a:ea typeface="Tahoma" pitchFamily="34" charset="0"/>
                <a:cs typeface="Tahoma" pitchFamily="34" charset="0"/>
              </a:rPr>
              <a:t>реабилитации и протезами.</a:t>
            </a:r>
            <a:endParaRPr lang="ru-RU" sz="1700" b="1" dirty="0">
              <a:latin typeface="+mj-lt"/>
              <a:ea typeface="Tahoma" pitchFamily="34" charset="0"/>
              <a:cs typeface="Tahoma" pitchFamily="34" charset="0"/>
            </a:endParaRPr>
          </a:p>
          <a:p>
            <a:r>
              <a:rPr lang="ru-RU" sz="1700" dirty="0"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07453" y="125197"/>
            <a:ext cx="816900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 smtClean="0">
                <a:solidFill>
                  <a:schemeClr val="tx2"/>
                </a:solidFill>
              </a:rPr>
              <a:t>ТЮМЕНСКОЕ РЕГИОНАЛЬНОЕ ОТДЕЛЕНИЕ ФОНДА СОЦИАЛЬНОГО СТРАХОВАНИЯ РОССИЙСКОЙ ФЕДЕРАЦИИ</a:t>
            </a:r>
            <a:endParaRPr lang="ru-RU" sz="105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1656"/>
            <a:ext cx="585541" cy="52062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72000" y="507945"/>
            <a:ext cx="29567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Функции ФСС РФ</a:t>
            </a:r>
          </a:p>
        </p:txBody>
      </p:sp>
    </p:spTree>
    <p:extLst>
      <p:ext uri="{BB962C8B-B14F-4D97-AF65-F5344CB8AC3E}">
        <p14:creationId xmlns:p14="http://schemas.microsoft.com/office/powerpoint/2010/main" val="357778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flamingo42.ru/images/stories/news/2017nov/pin_g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6891981" cy="516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3111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flamingo42.ru/images/stories/news/2017nov/pin_g_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5028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438" r="329"/>
          <a:stretch/>
        </p:blipFill>
        <p:spPr>
          <a:xfrm>
            <a:off x="382190" y="232914"/>
            <a:ext cx="2585297" cy="45414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3191774" y="1125747"/>
            <a:ext cx="5874589" cy="1639019"/>
          </a:xfrm>
        </p:spPr>
        <p:txBody>
          <a:bodyPr>
            <a:noAutofit/>
          </a:bodyPr>
          <a:lstStyle/>
          <a:p>
            <a:r>
              <a:rPr lang="ru-RU" sz="2700" b="1" dirty="0">
                <a:solidFill>
                  <a:srgbClr val="00B0F0"/>
                </a:solidFill>
              </a:rPr>
              <a:t>Социальный навигатор</a:t>
            </a:r>
            <a:br>
              <a:rPr lang="ru-RU" sz="2700" b="1" dirty="0">
                <a:solidFill>
                  <a:srgbClr val="00B0F0"/>
                </a:solidFill>
              </a:rPr>
            </a:br>
            <a:r>
              <a:rPr lang="ru-RU" sz="2700" b="1" dirty="0">
                <a:solidFill>
                  <a:srgbClr val="00B0F0"/>
                </a:solidFill>
              </a:rPr>
              <a:t>(Единый социальный номер)</a:t>
            </a:r>
            <a:br>
              <a:rPr lang="ru-RU" sz="2700" b="1" dirty="0">
                <a:solidFill>
                  <a:srgbClr val="00B0F0"/>
                </a:solidFill>
              </a:rPr>
            </a:br>
            <a:r>
              <a:rPr lang="ru-RU" sz="1800" b="1" dirty="0">
                <a:solidFill>
                  <a:srgbClr val="00B0F0"/>
                </a:solidFill>
              </a:rPr>
              <a:t>Структура мобильного приложения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765430" y="2493035"/>
            <a:ext cx="47833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265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877" y="200026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>
                <a:solidFill>
                  <a:srgbClr val="00B0F0"/>
                </a:solidFill>
              </a:rPr>
              <a:t>Основные услуги Фонда Социального страхования </a:t>
            </a:r>
            <a:endParaRPr lang="ru-RU" sz="27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6" t="20376" r="8757" b="33240"/>
          <a:stretch/>
        </p:blipFill>
        <p:spPr>
          <a:xfrm>
            <a:off x="2706243" y="2994385"/>
            <a:ext cx="1470470" cy="1705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0" t="20940" r="6763" b="33906"/>
          <a:stretch/>
        </p:blipFill>
        <p:spPr>
          <a:xfrm>
            <a:off x="5450496" y="1084660"/>
            <a:ext cx="1603142" cy="1699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" t="21053" r="7387" b="33547"/>
          <a:stretch/>
        </p:blipFill>
        <p:spPr>
          <a:xfrm>
            <a:off x="4453500" y="2994385"/>
            <a:ext cx="1445333" cy="1703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9" t="20601" r="8699" b="33812"/>
          <a:stretch/>
        </p:blipFill>
        <p:spPr>
          <a:xfrm>
            <a:off x="3655123" y="1084661"/>
            <a:ext cx="1596755" cy="1699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0" t="20806" r="7903" b="33555"/>
          <a:stretch/>
        </p:blipFill>
        <p:spPr>
          <a:xfrm>
            <a:off x="1892338" y="1084661"/>
            <a:ext cx="1574762" cy="1702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3312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06993" y="613727"/>
            <a:ext cx="5246078" cy="377427"/>
          </a:xfrm>
        </p:spPr>
        <p:txBody>
          <a:bodyPr>
            <a:noAutofit/>
          </a:bodyPr>
          <a:lstStyle/>
          <a:p>
            <a:r>
              <a:rPr lang="ru-RU" sz="4050" b="1" dirty="0">
                <a:solidFill>
                  <a:srgbClr val="00B0F0"/>
                </a:solidFill>
              </a:rPr>
              <a:t> </a:t>
            </a:r>
            <a:r>
              <a:rPr lang="ru-RU" sz="2700" b="1" dirty="0">
                <a:solidFill>
                  <a:srgbClr val="FFC000"/>
                </a:solidFill>
              </a:rPr>
              <a:t>раздел «Материнство»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79921" y="1496524"/>
            <a:ext cx="5035062" cy="2637692"/>
          </a:xfrm>
        </p:spPr>
        <p:txBody>
          <a:bodyPr>
            <a:normAutofit/>
          </a:bodyPr>
          <a:lstStyle/>
          <a:p>
            <a:pPr algn="just"/>
            <a:r>
              <a:rPr lang="ru-RU" sz="2100" dirty="0"/>
              <a:t>Раздел «Материнство» предоставляет пользователям мобильного приложения, информацию об услугах  Фонда социального страхования Российской Федерации связанных с материнством.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8" y="0"/>
            <a:ext cx="269251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49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94893" y="334982"/>
            <a:ext cx="5527430" cy="656492"/>
          </a:xfrm>
        </p:spPr>
        <p:txBody>
          <a:bodyPr>
            <a:noAutofit/>
          </a:bodyPr>
          <a:lstStyle/>
          <a:p>
            <a:r>
              <a:rPr lang="ru-RU" sz="2700" b="1" dirty="0">
                <a:solidFill>
                  <a:srgbClr val="00B0F0"/>
                </a:solidFill>
              </a:rPr>
              <a:t>Навигатор по пособиям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45851" y="1463859"/>
            <a:ext cx="5288574" cy="2637692"/>
          </a:xfrm>
        </p:spPr>
        <p:txBody>
          <a:bodyPr>
            <a:normAutofit/>
          </a:bodyPr>
          <a:lstStyle/>
          <a:p>
            <a:pPr algn="just"/>
            <a:r>
              <a:rPr lang="ru-RU" sz="2100" dirty="0"/>
              <a:t>Навигатор по пособиям раздела «Материнство» предоставляет пользователям мобильного приложения, информацию о доступных ему пособиях в зависимости от его текущей жизненной ситуации.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8" y="0"/>
            <a:ext cx="269251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6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90130" y="366346"/>
            <a:ext cx="5527430" cy="656492"/>
          </a:xfrm>
        </p:spPr>
        <p:txBody>
          <a:bodyPr>
            <a:noAutofit/>
          </a:bodyPr>
          <a:lstStyle/>
          <a:p>
            <a:r>
              <a:rPr lang="ru-RU" sz="2700" b="1" dirty="0">
                <a:solidFill>
                  <a:srgbClr val="00B0F0"/>
                </a:solidFill>
              </a:rPr>
              <a:t>Навигатор по пособию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53912" y="1451463"/>
            <a:ext cx="5339861" cy="3528646"/>
          </a:xfrm>
        </p:spPr>
        <p:txBody>
          <a:bodyPr>
            <a:normAutofit/>
          </a:bodyPr>
          <a:lstStyle/>
          <a:p>
            <a:pPr algn="just"/>
            <a:r>
              <a:rPr lang="ru-RU" sz="2100" dirty="0"/>
              <a:t>Навигатор по пособию предоставляет пользователям мобильного приложения: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100" dirty="0"/>
              <a:t>Справочную информацию о пособии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100" dirty="0"/>
              <a:t>Информацию о размер пособия или калькулятор расчета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100" dirty="0"/>
              <a:t>Информацию о порядке получения пособия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4" y="0"/>
            <a:ext cx="269251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4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21623" y="251323"/>
            <a:ext cx="5750169" cy="656492"/>
          </a:xfrm>
        </p:spPr>
        <p:txBody>
          <a:bodyPr>
            <a:noAutofit/>
          </a:bodyPr>
          <a:lstStyle/>
          <a:p>
            <a:r>
              <a:rPr lang="ru-RU" sz="2700" b="1" dirty="0">
                <a:solidFill>
                  <a:srgbClr val="00B0F0"/>
                </a:solidFill>
              </a:rPr>
              <a:t>Информация о пособии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53912" y="1471979"/>
            <a:ext cx="5228492" cy="2784230"/>
          </a:xfrm>
        </p:spPr>
        <p:txBody>
          <a:bodyPr>
            <a:normAutofit/>
          </a:bodyPr>
          <a:lstStyle/>
          <a:p>
            <a:pPr algn="just"/>
            <a:r>
              <a:rPr lang="ru-RU" sz="2100" dirty="0"/>
              <a:t>Раздел «Информация о пособии» состоит из блоков: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100" dirty="0"/>
              <a:t>Сводная аналитическая информация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100" dirty="0"/>
              <a:t>Справочно-правовая информация о пособии</a:t>
            </a:r>
          </a:p>
          <a:p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3" y="0"/>
            <a:ext cx="269251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5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19046" y="336595"/>
            <a:ext cx="3420207" cy="656492"/>
          </a:xfrm>
        </p:spPr>
        <p:txBody>
          <a:bodyPr>
            <a:noAutofit/>
          </a:bodyPr>
          <a:lstStyle/>
          <a:p>
            <a:r>
              <a:rPr lang="ru-RU" sz="2700" b="1" dirty="0">
                <a:solidFill>
                  <a:srgbClr val="00B0F0"/>
                </a:solidFill>
              </a:rPr>
              <a:t>Калькуляция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30402" y="1467215"/>
            <a:ext cx="3509963" cy="3416835"/>
          </a:xfrm>
        </p:spPr>
        <p:txBody>
          <a:bodyPr>
            <a:normAutofit/>
          </a:bodyPr>
          <a:lstStyle/>
          <a:p>
            <a:pPr algn="just"/>
            <a:r>
              <a:rPr lang="ru-RU" sz="2100" dirty="0"/>
              <a:t>Расчет размера пособия или услуги представлен в двух вариантах: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100" dirty="0"/>
              <a:t>Пособия с фиксированной суммой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100" dirty="0"/>
              <a:t>Пособия требующие расчёта</a:t>
            </a:r>
          </a:p>
          <a:p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698761" y="4556594"/>
            <a:ext cx="10631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/>
              <a:t>3-й уровень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2" y="0"/>
            <a:ext cx="2692511" cy="5143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476" y="0"/>
            <a:ext cx="269251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87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42492" y="486505"/>
            <a:ext cx="6025662" cy="656492"/>
          </a:xfrm>
        </p:spPr>
        <p:txBody>
          <a:bodyPr>
            <a:noAutofit/>
          </a:bodyPr>
          <a:lstStyle/>
          <a:p>
            <a:r>
              <a:rPr lang="ru-RU" sz="2700" b="1" dirty="0">
                <a:solidFill>
                  <a:srgbClr val="00B0F0"/>
                </a:solidFill>
              </a:rPr>
              <a:t>Информацию о порядке получения пособия  шаг 1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05188" y="2026249"/>
            <a:ext cx="5410200" cy="1242647"/>
          </a:xfrm>
        </p:spPr>
        <p:txBody>
          <a:bodyPr>
            <a:normAutofit/>
          </a:bodyPr>
          <a:lstStyle/>
          <a:p>
            <a:pPr algn="just"/>
            <a:r>
              <a:rPr lang="ru-RU" sz="2100" dirty="0"/>
              <a:t>Предоставляет пользователям мобильного приложения, информацию о способах получения услуги или пособия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1" y="0"/>
            <a:ext cx="269251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6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75" y="-4396"/>
            <a:ext cx="6480720" cy="6815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10227C"/>
                </a:solidFill>
              </a:rPr>
              <a:t>Продвижение в социальных сетях </a:t>
            </a:r>
            <a:br>
              <a:rPr lang="ru-RU" sz="2400" b="1" dirty="0">
                <a:solidFill>
                  <a:srgbClr val="10227C"/>
                </a:solidFill>
              </a:rPr>
            </a:br>
            <a:endParaRPr lang="ru-RU" sz="2400" b="1" dirty="0">
              <a:solidFill>
                <a:srgbClr val="10227C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97860"/>
            <a:ext cx="8712968" cy="4845639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>
                <a:solidFill>
                  <a:srgbClr val="C00000"/>
                </a:solidFill>
              </a:rPr>
              <a:t>Для информирования </a:t>
            </a:r>
            <a:r>
              <a:rPr lang="ru-RU" sz="2000" dirty="0" smtClean="0">
                <a:solidFill>
                  <a:srgbClr val="C00000"/>
                </a:solidFill>
              </a:rPr>
              <a:t>работодателей, работников </a:t>
            </a:r>
            <a:r>
              <a:rPr lang="ru-RU" sz="2000" dirty="0">
                <a:solidFill>
                  <a:srgbClr val="C00000"/>
                </a:solidFill>
              </a:rPr>
              <a:t>и льготной категории граждан в </a:t>
            </a:r>
            <a:r>
              <a:rPr lang="ru-RU" sz="2000" dirty="0" err="1">
                <a:solidFill>
                  <a:srgbClr val="C00000"/>
                </a:solidFill>
              </a:rPr>
              <a:t>соцсетях</a:t>
            </a:r>
            <a:r>
              <a:rPr lang="ru-RU" sz="2000" dirty="0">
                <a:solidFill>
                  <a:srgbClr val="C00000"/>
                </a:solidFill>
              </a:rPr>
              <a:t> еженедельно размещается  </a:t>
            </a:r>
            <a:r>
              <a:rPr lang="ru-RU" sz="2000" b="1" dirty="0">
                <a:solidFill>
                  <a:srgbClr val="FF0000"/>
                </a:solidFill>
              </a:rPr>
              <a:t>более 20  постов</a:t>
            </a:r>
            <a:r>
              <a:rPr lang="ru-RU" sz="2000" dirty="0">
                <a:solidFill>
                  <a:srgbClr val="FF0000"/>
                </a:solidFill>
              </a:rPr>
              <a:t>: </a:t>
            </a:r>
            <a:r>
              <a:rPr lang="ru-RU" sz="2000" b="1" i="1" dirty="0"/>
              <a:t>СТАТЬИ, </a:t>
            </a:r>
            <a:r>
              <a:rPr lang="ru-RU" sz="2000" b="1" dirty="0"/>
              <a:t>НАПОМИНАНИЯ, ВИДЕОЗАРИСОВКИ, ВИДЕОРОЛИКИ, ВИДЕОСЮЖЕТЫ, ФОТОСЮЖЕТЫ, ФОТОКОЛЛАЖИ, ИНФОГРАФИКА, ПОЗДРАВЛЕНИЯ, ЗНАЧИМЫЕ СОБЫТИЯ И ФАКТЫ ИЗ ЖИЗНИ СТРАНЫ, ТЮМЕНСКОЙ ОБЛАСТИ И ДРУГИЕ ПОЛЕЗНЫЕ И ИНТЕРЕСНЫЕ </a:t>
            </a:r>
            <a:r>
              <a:rPr lang="ru-RU" sz="2000" b="1" dirty="0" smtClean="0"/>
              <a:t>МАТЕРИАЛЫ.</a:t>
            </a:r>
            <a:endParaRPr lang="ru-RU" sz="2000" b="1" dirty="0"/>
          </a:p>
          <a:p>
            <a:endParaRPr lang="ru-RU" sz="1200" b="1" dirty="0"/>
          </a:p>
          <a:p>
            <a:endParaRPr lang="ru-RU" sz="1200" b="1" dirty="0"/>
          </a:p>
          <a:p>
            <a:pPr marL="82296" indent="0" algn="just" eaLnBrk="0" hangingPunct="0">
              <a:buNone/>
            </a:pPr>
            <a:endParaRPr lang="ru-RU" sz="1200" b="1" dirty="0"/>
          </a:p>
          <a:p>
            <a:pPr marL="82296" indent="0" algn="just" eaLnBrk="0" hangingPunct="0">
              <a:buNone/>
            </a:pPr>
            <a:endParaRPr lang="ru-RU" sz="1200" b="1" dirty="0"/>
          </a:p>
          <a:p>
            <a:pPr marL="82296" indent="0" algn="just" eaLnBrk="0" hangingPunct="0">
              <a:buNone/>
            </a:pPr>
            <a:endParaRPr lang="ru-RU" sz="1200" dirty="0"/>
          </a:p>
          <a:p>
            <a:pPr algn="just"/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232868"/>
            <a:ext cx="1201425" cy="97562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882" y="2137684"/>
            <a:ext cx="1019696" cy="101969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359" y="1970745"/>
            <a:ext cx="1188132" cy="118813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601756"/>
            <a:ext cx="1063972" cy="106397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716" y="3738456"/>
            <a:ext cx="2049246" cy="79057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852" y="3520424"/>
            <a:ext cx="1226636" cy="1226636"/>
          </a:xfrm>
          <a:prstGeom prst="rect">
            <a:avLst/>
          </a:prstGeom>
        </p:spPr>
      </p:pic>
      <p:pic>
        <p:nvPicPr>
          <p:cNvPr id="27" name="Picture 3" descr="D:\Группа по связям с общественностью\ПРЕЗЕНТАЦИИ\КОНКУРС\чел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524" y="3341667"/>
            <a:ext cx="1801833" cy="180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D:\Группа по связям с общественностью\ПРЕЗЕНТАЦИИ\КОНКУРС\Класс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15469"/>
            <a:ext cx="997514" cy="83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65640"/>
            <a:ext cx="1163783" cy="11637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177" y="2023301"/>
            <a:ext cx="1185189" cy="118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62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32967" y="491636"/>
            <a:ext cx="6025662" cy="656492"/>
          </a:xfrm>
        </p:spPr>
        <p:txBody>
          <a:bodyPr>
            <a:noAutofit/>
          </a:bodyPr>
          <a:lstStyle/>
          <a:p>
            <a:r>
              <a:rPr lang="ru-RU" sz="2700" b="1" dirty="0">
                <a:solidFill>
                  <a:srgbClr val="00B0F0"/>
                </a:solidFill>
              </a:rPr>
              <a:t>Информацию о порядке получения пособия  шаг 2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29000" y="1998040"/>
            <a:ext cx="5491163" cy="1242647"/>
          </a:xfrm>
        </p:spPr>
        <p:txBody>
          <a:bodyPr>
            <a:normAutofit/>
          </a:bodyPr>
          <a:lstStyle/>
          <a:p>
            <a:pPr algn="just"/>
            <a:r>
              <a:rPr lang="ru-RU" sz="2100" dirty="0"/>
              <a:t>Предоставляет пользователям мобильного приложения, информацию об этапах и сроках предоставления услуги или пособия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2" y="0"/>
            <a:ext cx="269251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3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80667" y="325859"/>
            <a:ext cx="6025662" cy="656492"/>
          </a:xfrm>
        </p:spPr>
        <p:txBody>
          <a:bodyPr>
            <a:noAutofit/>
          </a:bodyPr>
          <a:lstStyle/>
          <a:p>
            <a:pPr algn="l"/>
            <a:r>
              <a:rPr lang="ru-RU" sz="2700" b="1" dirty="0">
                <a:solidFill>
                  <a:srgbClr val="00B0F0"/>
                </a:solidFill>
              </a:rPr>
              <a:t>Уточняющая информация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29000" y="2002803"/>
            <a:ext cx="5372100" cy="1242647"/>
          </a:xfrm>
        </p:spPr>
        <p:txBody>
          <a:bodyPr>
            <a:normAutofit/>
          </a:bodyPr>
          <a:lstStyle/>
          <a:p>
            <a:pPr algn="just"/>
            <a:r>
              <a:rPr lang="ru-RU" sz="2100" dirty="0"/>
              <a:t>Предоставляет пользователям мобильного приложения, уточняющую справочную информацию по выбранному разделу/пункту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1" y="0"/>
            <a:ext cx="269251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0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547664" y="627535"/>
            <a:ext cx="6172200" cy="3394472"/>
          </a:xfrm>
        </p:spPr>
        <p:txBody>
          <a:bodyPr/>
          <a:lstStyle/>
          <a:p>
            <a:pPr marL="0" indent="0">
              <a:buNone/>
            </a:pPr>
            <a:r>
              <a:rPr lang="ru-RU" sz="1200" dirty="0"/>
              <a:t>На ведущем</a:t>
            </a:r>
            <a:r>
              <a:rPr lang="en-US" sz="1200" dirty="0"/>
              <a:t> </a:t>
            </a:r>
            <a:r>
              <a:rPr lang="ru-RU" sz="1200" dirty="0"/>
              <a:t>сайте для родителей </a:t>
            </a:r>
            <a:r>
              <a:rPr lang="en-US" sz="1200" b="1" dirty="0">
                <a:hlinkClick r:id="rId2"/>
              </a:rPr>
              <a:t>www.detkityumen.ru</a:t>
            </a:r>
            <a:r>
              <a:rPr lang="en-US" sz="1200" b="1" dirty="0"/>
              <a:t> </a:t>
            </a:r>
            <a:r>
              <a:rPr lang="ru-RU" sz="1200" dirty="0"/>
              <a:t>функционирует </a:t>
            </a:r>
            <a:r>
              <a:rPr lang="ru-RU" sz="1200" b="1" dirty="0">
                <a:solidFill>
                  <a:srgbClr val="FF0000"/>
                </a:solidFill>
              </a:rPr>
              <a:t>Форум</a:t>
            </a:r>
            <a:r>
              <a:rPr lang="ru-RU" sz="1200" b="1" dirty="0"/>
              <a:t> по вопросам обязательного социального страхования. </a:t>
            </a:r>
            <a:r>
              <a:rPr lang="ru-RU" sz="1200" u="sng" dirty="0"/>
              <a:t>Преимущества: </a:t>
            </a:r>
            <a:r>
              <a:rPr lang="ru-RU" sz="1200" dirty="0"/>
              <a:t>возможность для </a:t>
            </a:r>
            <a:r>
              <a:rPr lang="ru-RU" sz="1200" dirty="0" smtClean="0"/>
              <a:t>застрахованного (работника) </a:t>
            </a:r>
            <a:r>
              <a:rPr lang="ru-RU" sz="1200" dirty="0"/>
              <a:t>получить консультацию компетентного специалиста в режиме онлайн.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77634" y="45119"/>
            <a:ext cx="6380466" cy="627534"/>
          </a:xfrm>
        </p:spPr>
        <p:txBody>
          <a:bodyPr>
            <a:normAutofit/>
          </a:bodyPr>
          <a:lstStyle/>
          <a:p>
            <a:r>
              <a:rPr lang="ru-RU" sz="2400" dirty="0"/>
              <a:t>Информационная работа в сети </a:t>
            </a:r>
            <a:r>
              <a:rPr lang="en-US" sz="2400" dirty="0">
                <a:solidFill>
                  <a:srgbClr val="0070C0"/>
                </a:solidFill>
              </a:rPr>
              <a:t>Internet</a:t>
            </a:r>
            <a:endParaRPr lang="ru-RU" sz="24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8" r="26169" b="12348"/>
          <a:stretch/>
        </p:blipFill>
        <p:spPr bwMode="auto">
          <a:xfrm>
            <a:off x="3515368" y="1416174"/>
            <a:ext cx="4307405" cy="3510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73" y="1501096"/>
            <a:ext cx="444800" cy="378383"/>
          </a:xfrm>
          <a:prstGeom prst="rect">
            <a:avLst/>
          </a:prstGeom>
        </p:spPr>
      </p:pic>
      <p:pic>
        <p:nvPicPr>
          <p:cNvPr id="2050" name="Picture 2" descr="D:\Группа по связям с общественностью\ПРЕЗЕНТАЦИИ\КОНКУРС\детк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924" y="1879478"/>
            <a:ext cx="2353444" cy="176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071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0952" y="178496"/>
            <a:ext cx="6264696" cy="417731"/>
          </a:xfrm>
        </p:spPr>
        <p:txBody>
          <a:bodyPr>
            <a:normAutofit/>
          </a:bodyPr>
          <a:lstStyle/>
          <a:p>
            <a:r>
              <a:rPr lang="ru-RU" sz="225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листок нетрудоспособности</a:t>
            </a:r>
          </a:p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922710" y="4547972"/>
            <a:ext cx="548118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учреждение – Тюменское региональное отделение </a:t>
            </a:r>
          </a:p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Фонда социального страхования Российской Федерации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60896582-2755-4F05-BF55-2FAC56C37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27" descr="D:\Изображения\1\ЭЛН\ELbolnichnyj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36" y="596226"/>
            <a:ext cx="5829299" cy="3883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838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475656" y="915566"/>
            <a:ext cx="6605353" cy="40811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 на электронный листок нетрудоспособности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01.07.2017 года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 и выплата пособий по временной нетрудоспособности, по беременности и родам производится на основании листка нетрудоспособности, выданного медицинской организацией: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форме документа на бумажном носителе (БЛН)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форме электронного документа (ЭЛН)</a:t>
            </a:r>
          </a:p>
        </p:txBody>
      </p:sp>
      <p:pic>
        <p:nvPicPr>
          <p:cNvPr id="8" name="Picture 2" descr="http://r47fss.ru/images/1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7474"/>
            <a:ext cx="722122" cy="61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47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563624" y="237745"/>
            <a:ext cx="6373368" cy="480119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«ЭЛН» доказал свою эффективность, </a:t>
            </a:r>
          </a:p>
          <a:p>
            <a:pPr marL="0" indent="0" algn="ctr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надежность и экономическую целесообразность.</a:t>
            </a:r>
          </a:p>
          <a:p>
            <a:pPr marL="0" indent="0" algn="ctr">
              <a:buNone/>
            </a:pPr>
            <a:endParaRPr lang="ru-RU" sz="142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Преимущества:</a:t>
            </a:r>
          </a:p>
          <a:p>
            <a:pPr marL="0" indent="0" algn="ctr">
              <a:buNone/>
            </a:pPr>
            <a:endParaRPr lang="ru-RU" sz="142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Экономичность </a:t>
            </a:r>
          </a:p>
          <a:p>
            <a:pPr algn="ctr" fontAlgn="base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Практичность </a:t>
            </a:r>
          </a:p>
          <a:p>
            <a:pPr algn="ctr" fontAlgn="base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Надежность</a:t>
            </a:r>
          </a:p>
          <a:p>
            <a:pPr algn="ctr" fontAlgn="base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</a:t>
            </a:r>
          </a:p>
          <a:p>
            <a:pPr algn="ctr" fontAlgn="base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Информативность</a:t>
            </a:r>
          </a:p>
        </p:txBody>
      </p:sp>
      <p:pic>
        <p:nvPicPr>
          <p:cNvPr id="8" name="Picture 2" descr="http://r47fss.ru/images/1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5486"/>
            <a:ext cx="722122" cy="61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26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081262" y="128371"/>
            <a:ext cx="4649450" cy="905334"/>
          </a:xfrm>
        </p:spPr>
        <p:txBody>
          <a:bodyPr>
            <a:normAutofit/>
          </a:bodyPr>
          <a:lstStyle/>
          <a:p>
            <a:pPr algn="ctr"/>
            <a:r>
              <a:rPr lang="ru-RU" alt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 </a:t>
            </a:r>
            <a:r>
              <a:rPr lang="ru-RU" altLang="ru-RU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35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lang="ru-RU" altLang="ru-RU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134) </a:t>
            </a:r>
            <a:r>
              <a:rPr lang="ru-RU" altLang="ru-RU" sz="135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организация Тюменской  области оформляет ЭЛН, из них: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3912793" y="1067667"/>
            <a:ext cx="4763663" cy="1360625"/>
          </a:xfrm>
        </p:spPr>
        <p:txBody>
          <a:bodyPr>
            <a:noAutofit/>
          </a:bodyPr>
          <a:lstStyle/>
          <a:p>
            <a:pPr marL="257175" indent="-257175">
              <a:buFontTx/>
              <a:buChar char="-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 (из 51) – государственных форм собственности;</a:t>
            </a:r>
          </a:p>
          <a:p>
            <a:pPr marL="257175" indent="-257175">
              <a:buFontTx/>
              <a:buChar char="-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ведомственные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(из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3); </a:t>
            </a:r>
          </a:p>
          <a:p>
            <a:pPr marL="257175" indent="-257175">
              <a:buFontTx/>
              <a:buChar char="-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(из 80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частных форм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собственности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D:\Изображения\Карта Тюм области\PqQ2kvMrxA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67667"/>
            <a:ext cx="3373241" cy="364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r47fss.ru/images/11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7474"/>
            <a:ext cx="749622" cy="63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6" descr="D:\Группа по связям с общественностью\САЙТ РЕГИОНАЛЬНОГО ОТДЕЛЕНИЯ\ЭЛН\Презентации\герб Тюм област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434" y="113351"/>
            <a:ext cx="1159669" cy="92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1960" y="2571750"/>
            <a:ext cx="43924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За период с 1 июля 2017 года по настоящее время выдано ЭЛН:</a:t>
            </a:r>
          </a:p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- по стране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более 41,5 млн.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257175" indent="-257175" algn="ctr">
              <a:buFontTx/>
              <a:buChar char="-"/>
            </a:pP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в Тюменской области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более 513 тыс. </a:t>
            </a:r>
          </a:p>
          <a:p>
            <a:pPr marL="257175" indent="-257175" algn="ctr">
              <a:buFontTx/>
              <a:buChar char="-"/>
            </a:pPr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Тюменская область занимает </a:t>
            </a:r>
          </a:p>
          <a:p>
            <a:pPr algn="ctr"/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 место среди 85 регионов </a:t>
            </a:r>
          </a:p>
          <a:p>
            <a:pPr algn="ctr"/>
            <a:r>
              <a:rPr lang="ru-RU" sz="1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количеству выданных ЭЛН</a:t>
            </a:r>
            <a:r>
              <a:rPr lang="ru-RU" sz="1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133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2518</TotalTime>
  <Words>1602</Words>
  <Application>Microsoft Office PowerPoint</Application>
  <PresentationFormat>Экран (16:9)</PresentationFormat>
  <Paragraphs>237</Paragraphs>
  <Slides>41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54" baseType="lpstr">
      <vt:lpstr>Arial Unicode MS</vt:lpstr>
      <vt:lpstr>SimSun</vt:lpstr>
      <vt:lpstr>Arial</vt:lpstr>
      <vt:lpstr>Arial Narrow</vt:lpstr>
      <vt:lpstr>Calibri</vt:lpstr>
      <vt:lpstr>Calibri Light</vt:lpstr>
      <vt:lpstr>Corbel</vt:lpstr>
      <vt:lpstr>Garamond</vt:lpstr>
      <vt:lpstr>Tahoma</vt:lpstr>
      <vt:lpstr>Times New Roman</vt:lpstr>
      <vt:lpstr>Verdana</vt:lpstr>
      <vt:lpstr>Wingdings</vt:lpstr>
      <vt:lpstr>Office Theme</vt:lpstr>
      <vt:lpstr>Презентация PowerPoint</vt:lpstr>
      <vt:lpstr>Презентация PowerPoint</vt:lpstr>
      <vt:lpstr> </vt:lpstr>
      <vt:lpstr>Продвижение в социальных сетях  </vt:lpstr>
      <vt:lpstr>Информационная работа в сети Internet</vt:lpstr>
      <vt:lpstr>Презентация PowerPoint</vt:lpstr>
      <vt:lpstr>Презентация PowerPoint</vt:lpstr>
      <vt:lpstr>Презентация PowerPoint</vt:lpstr>
      <vt:lpstr>94 (из 134) медицинская организация Тюменской  области оформляет ЭЛН, из них:</vt:lpstr>
      <vt:lpstr>Презентация PowerPoint</vt:lpstr>
      <vt:lpstr>На главной странице сайта http://r72.fss.ru/ размещена ссылка на страницу «Электронный листок нетрудоспособности», на которой размещена  подробная информация, необходимая всем участникам информационного взаимодействия</vt:lpstr>
      <vt:lpstr>П Р Я М Ы Е   В Ы П Л А Т Ы Постановление Правительства № 294 от 21.04.2011 </vt:lpstr>
      <vt:lpstr>Презентация PowerPoint</vt:lpstr>
      <vt:lpstr>Презентация PowerPoint</vt:lpstr>
      <vt:lpstr>Презентация PowerPoint</vt:lpstr>
      <vt:lpstr>Презентация PowerPoint</vt:lpstr>
      <vt:lpstr>Схема выплаты пособий</vt:lpstr>
      <vt:lpstr>Презентация PowerPoint</vt:lpstr>
      <vt:lpstr>Презентация PowerPoint</vt:lpstr>
      <vt:lpstr> Работа со страхователями   </vt:lpstr>
      <vt:lpstr>РАБОТА С ЛЬГОТНОЙ КАТЕГОРИЕЙ ГРАЖДАН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Социальный навигатор (Единый социальный номер) Структура мобильного приложения</vt:lpstr>
      <vt:lpstr>Основные услуги Фонда Социального страхования </vt:lpstr>
      <vt:lpstr> раздел «Материнство»</vt:lpstr>
      <vt:lpstr>Навигатор по пособиям</vt:lpstr>
      <vt:lpstr>Навигатор по пособию</vt:lpstr>
      <vt:lpstr>Информация о пособии</vt:lpstr>
      <vt:lpstr>Калькуляция</vt:lpstr>
      <vt:lpstr>Информацию о порядке получения пособия  шаг 1</vt:lpstr>
      <vt:lpstr>Информацию о порядке получения пособия  шаг 2</vt:lpstr>
      <vt:lpstr>Уточняющая информация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Болатаева Лилия Васильевна</dc:creator>
  <cp:lastModifiedBy>Улитина Татьяна Павловна</cp:lastModifiedBy>
  <cp:revision>143</cp:revision>
  <cp:lastPrinted>2020-10-22T04:44:31Z</cp:lastPrinted>
  <dcterms:created xsi:type="dcterms:W3CDTF">2020-09-14T08:48:02Z</dcterms:created>
  <dcterms:modified xsi:type="dcterms:W3CDTF">2020-11-24T09:59:45Z</dcterms:modified>
</cp:coreProperties>
</file>