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744575"/>
            <a:ext cx="8520600" cy="263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Customer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Development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7473" y="0"/>
            <a:ext cx="694905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solidFill>
                  <a:schemeClr val="dk1"/>
                </a:solidFill>
              </a:rPr>
              <a:t>Интервью</a:t>
            </a:r>
            <a:endParaRPr sz="4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450725"/>
            <a:ext cx="8520600" cy="42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000">
                <a:solidFill>
                  <a:srgbClr val="000000"/>
                </a:solidFill>
              </a:rPr>
              <a:t>Проблемное интервью:</a:t>
            </a:r>
            <a:r>
              <a:rPr lang="ru" sz="3000">
                <a:solidFill>
                  <a:srgbClr val="000000"/>
                </a:solidFill>
              </a:rPr>
              <a:t> </a:t>
            </a:r>
            <a:r>
              <a:rPr lang="ru" sz="2600">
                <a:solidFill>
                  <a:srgbClr val="000000"/>
                </a:solidFill>
              </a:rPr>
              <a:t>выявляете есть ли проблема и определяете цену ее решения для клиента</a:t>
            </a:r>
            <a:endParaRPr sz="26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ru" sz="3000">
                <a:solidFill>
                  <a:srgbClr val="000000"/>
                </a:solidFill>
              </a:rPr>
              <a:t>Решенческое интервью:</a:t>
            </a:r>
            <a:r>
              <a:rPr lang="ru" sz="3000">
                <a:solidFill>
                  <a:srgbClr val="000000"/>
                </a:solidFill>
              </a:rPr>
              <a:t> </a:t>
            </a:r>
            <a:r>
              <a:rPr lang="ru" sz="2600">
                <a:solidFill>
                  <a:srgbClr val="000000"/>
                </a:solidFill>
              </a:rPr>
              <a:t>определяете готов ли клиент потреблять продукт с предлагаемой функциональностью</a:t>
            </a:r>
            <a:endParaRPr sz="2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410950"/>
            <a:ext cx="8520600" cy="415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chemeClr val="dk1"/>
                </a:solidFill>
              </a:rPr>
              <a:t>Интервью с клиентом</a:t>
            </a:r>
            <a:endParaRPr b="1" sz="28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200">
                <a:solidFill>
                  <a:srgbClr val="000000"/>
                </a:solidFill>
              </a:rPr>
              <a:t>Цель – понять как думает клиент</a:t>
            </a:r>
            <a:endParaRPr sz="22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000000"/>
                </a:solidFill>
              </a:rPr>
              <a:t>1. Есть ли проблема?</a:t>
            </a:r>
            <a:endParaRPr sz="20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000000"/>
                </a:solidFill>
              </a:rPr>
              <a:t>2. Как клиент оценивает проблему?</a:t>
            </a:r>
            <a:endParaRPr sz="20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000">
                <a:solidFill>
                  <a:srgbClr val="000000"/>
                </a:solidFill>
              </a:rPr>
              <a:t>3. Как он решает эту проблему сейчас?</a:t>
            </a:r>
            <a:endParaRPr sz="20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2000">
                <a:solidFill>
                  <a:srgbClr val="000000"/>
                </a:solidFill>
              </a:rPr>
              <a:t>4. Насколько Клиентский сегмент привлекателен для бизнеса?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410950"/>
            <a:ext cx="8520600" cy="415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chemeClr val="dk1"/>
                </a:solidFill>
              </a:rPr>
              <a:t>Плохие вопросы</a:t>
            </a:r>
            <a:endParaRPr b="1" sz="2800">
              <a:solidFill>
                <a:schemeClr val="dk1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381000" lvl="0" marL="457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ru" sz="2400">
                <a:solidFill>
                  <a:schemeClr val="dk1"/>
                </a:solidFill>
              </a:rPr>
              <a:t>Что вы думаете про нашу идею?</a:t>
            </a:r>
            <a:endParaRPr sz="2400">
              <a:solidFill>
                <a:schemeClr val="dk1"/>
              </a:solidFill>
            </a:endParaRPr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ru" sz="2400">
                <a:solidFill>
                  <a:schemeClr val="dk1"/>
                </a:solidFill>
              </a:rPr>
              <a:t>Нравится ли вам продукт?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ru" sz="2400">
                <a:solidFill>
                  <a:schemeClr val="dk1"/>
                </a:solidFill>
              </a:rPr>
              <a:t>Сколько вы готовы заплатить?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410950"/>
            <a:ext cx="8520600" cy="44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chemeClr val="dk1"/>
                </a:solidFill>
              </a:rPr>
              <a:t>Хорошие</a:t>
            </a:r>
            <a:r>
              <a:rPr b="1" lang="ru" sz="2800">
                <a:solidFill>
                  <a:schemeClr val="dk1"/>
                </a:solidFill>
              </a:rPr>
              <a:t> вопросы</a:t>
            </a:r>
            <a:endParaRPr b="1" sz="2800">
              <a:solidFill>
                <a:schemeClr val="dk1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</a:endParaRPr>
          </a:p>
          <a:p>
            <a:pPr indent="-381000" lvl="0" marL="4572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ru" sz="2400">
                <a:solidFill>
                  <a:schemeClr val="dk1"/>
                </a:solidFill>
              </a:rPr>
              <a:t>Расскажите подробнее как вы сталкивались с проблемой и как ее решили?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ru" sz="2400">
                <a:solidFill>
                  <a:schemeClr val="dk1"/>
                </a:solidFill>
              </a:rPr>
              <a:t>Сколько денег вы теряете из-за нерешенности этой ситуации?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ru" sz="2400">
                <a:solidFill>
                  <a:schemeClr val="dk1"/>
                </a:solidFill>
              </a:rPr>
              <a:t>Есть ли бюджет на это направление?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ru" sz="2400">
                <a:solidFill>
                  <a:schemeClr val="dk1"/>
                </a:solidFill>
              </a:rPr>
              <a:t>С кем вы рекомендуете пообщаться еще?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410950"/>
            <a:ext cx="8520600" cy="44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1"/>
                </a:solidFill>
              </a:rPr>
              <a:t>Используйте </a:t>
            </a:r>
            <a:r>
              <a:rPr b="1" lang="ru" sz="2400">
                <a:solidFill>
                  <a:schemeClr val="dk1"/>
                </a:solidFill>
              </a:rPr>
              <a:t>открытые</a:t>
            </a:r>
            <a:r>
              <a:rPr lang="ru" sz="2400">
                <a:solidFill>
                  <a:schemeClr val="dk1"/>
                </a:solidFill>
              </a:rPr>
              <a:t>, а не закрытые вопросы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1"/>
                </a:solidFill>
              </a:rPr>
              <a:t>Спрашивайте </a:t>
            </a:r>
            <a:r>
              <a:rPr b="1" lang="ru" sz="2400">
                <a:solidFill>
                  <a:schemeClr val="dk1"/>
                </a:solidFill>
              </a:rPr>
              <a:t>о прошлом</a:t>
            </a:r>
            <a:r>
              <a:rPr lang="ru" sz="2400">
                <a:solidFill>
                  <a:schemeClr val="dk1"/>
                </a:solidFill>
              </a:rPr>
              <a:t>, а не о будущем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dk1"/>
                </a:solidFill>
              </a:rPr>
              <a:t>Важны не мнения и оценки, а </a:t>
            </a:r>
            <a:r>
              <a:rPr b="1" lang="ru" sz="2400">
                <a:solidFill>
                  <a:schemeClr val="dk1"/>
                </a:solidFill>
              </a:rPr>
              <a:t>факты и договоренности</a:t>
            </a:r>
            <a:r>
              <a:rPr lang="ru" sz="2400">
                <a:solidFill>
                  <a:schemeClr val="dk1"/>
                </a:solidFill>
              </a:rPr>
              <a:t> о следующем шаге</a:t>
            </a:r>
            <a:endParaRPr sz="2400">
              <a:solidFill>
                <a:schemeClr val="dk1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solidFill>
                  <a:schemeClr val="dk1"/>
                </a:solidFill>
              </a:rPr>
              <a:t>Примеры</a:t>
            </a:r>
            <a:endParaRPr sz="4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chemeClr val="dk1"/>
                </a:solidFill>
              </a:rPr>
              <a:t>“Поиск спортивного тренера”</a:t>
            </a:r>
            <a:endParaRPr sz="36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chemeClr val="dk1"/>
                </a:solidFill>
              </a:rPr>
              <a:t>“Колбаса”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311700" y="662825"/>
            <a:ext cx="8520600" cy="390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chemeClr val="dk1"/>
                </a:solidFill>
              </a:rPr>
              <a:t>Customer Development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3000">
                <a:solidFill>
                  <a:srgbClr val="000000"/>
                </a:solidFill>
              </a:rPr>
              <a:t>М</a:t>
            </a:r>
            <a:r>
              <a:rPr lang="ru" sz="3000">
                <a:solidFill>
                  <a:srgbClr val="000000"/>
                </a:solidFill>
              </a:rPr>
              <a:t>етодика проверки идеи или прототипа будущего продукта на потребителях</a:t>
            </a:r>
            <a:endParaRPr sz="3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09450" y="974325"/>
            <a:ext cx="6076950" cy="341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471475"/>
            <a:ext cx="8520600" cy="30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000000"/>
                </a:solidFill>
              </a:rPr>
              <a:t>Алексей Томилов</a:t>
            </a:r>
            <a:endParaRPr sz="2400">
              <a:solidFill>
                <a:srgbClr val="000000"/>
              </a:solidFill>
            </a:endParaRPr>
          </a:p>
          <a:p>
            <a:pPr indent="0" lvl="0" mar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2400">
                <a:solidFill>
                  <a:srgbClr val="000000"/>
                </a:solidFill>
              </a:rPr>
              <a:t>+7 (922) 002-09-42</a:t>
            </a:r>
            <a:endParaRPr sz="24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2400">
                <a:solidFill>
                  <a:srgbClr val="000000"/>
                </a:solidFill>
              </a:rPr>
              <a:t>lobity@gmail.com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ru" sz="3000">
                <a:solidFill>
                  <a:srgbClr val="000000"/>
                </a:solidFill>
              </a:rPr>
              <a:t>“Большинство стартапов погибло, не потому, что у них был плохой продукт, а потому, что этот продукт был никому не нужен”</a:t>
            </a:r>
            <a:endParaRPr sz="3000">
              <a:solidFill>
                <a:srgbClr val="000000"/>
              </a:solidFill>
            </a:endParaRPr>
          </a:p>
          <a:p>
            <a:pPr indent="-342900" lvl="0" marL="457200" algn="ctr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ru">
                <a:solidFill>
                  <a:srgbClr val="000000"/>
                </a:solidFill>
              </a:rPr>
              <a:t>Эрик Рис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410950"/>
            <a:ext cx="8520600" cy="415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chemeClr val="dk1"/>
                </a:solidFill>
              </a:rPr>
              <a:t>Галлюцинации</a:t>
            </a:r>
            <a:endParaRPr b="1" sz="2800"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ru" sz="2400">
                <a:solidFill>
                  <a:srgbClr val="000000"/>
                </a:solidFill>
              </a:rPr>
              <a:t>Пока команда не общается с клиентом – она коллективно галлюцинирует о потребностях, функциях и наличии клиентов.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solidFill>
                  <a:schemeClr val="dk1"/>
                </a:solidFill>
              </a:rPr>
              <a:t>Инструменты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solidFill>
                  <a:schemeClr val="dk1"/>
                </a:solidFill>
              </a:rPr>
              <a:t>Customer Development</a:t>
            </a:r>
            <a:endParaRPr sz="4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4800">
                <a:solidFill>
                  <a:schemeClr val="dk1"/>
                </a:solidFill>
              </a:rPr>
              <a:t>Трекшн карта</a:t>
            </a:r>
            <a:endParaRPr sz="4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7476" y="0"/>
            <a:ext cx="694904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7482" y="0"/>
            <a:ext cx="694903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410950"/>
            <a:ext cx="8520600" cy="415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800">
                <a:solidFill>
                  <a:schemeClr val="dk1"/>
                </a:solidFill>
              </a:rPr>
              <a:t>Где сделать MVP</a:t>
            </a:r>
            <a:r>
              <a:rPr b="1" lang="ru" sz="2800">
                <a:solidFill>
                  <a:schemeClr val="dk1"/>
                </a:solidFill>
              </a:rPr>
              <a:t>?</a:t>
            </a:r>
            <a:endParaRPr b="1" sz="2800">
              <a:solidFill>
                <a:schemeClr val="dk1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</a:endParaRPr>
          </a:p>
          <a:p>
            <a:pPr indent="-38100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ru" sz="2400">
                <a:solidFill>
                  <a:srgbClr val="000000"/>
                </a:solidFill>
              </a:rPr>
              <a:t>www.tilda.cc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ru" sz="2400">
                <a:solidFill>
                  <a:srgbClr val="000000"/>
                </a:solidFill>
              </a:rPr>
              <a:t>www.flexbe.ru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ru" sz="2400">
                <a:solidFill>
                  <a:srgbClr val="000000"/>
                </a:solidFill>
              </a:rPr>
              <a:t>www.wix.com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ru" sz="2400">
                <a:solidFill>
                  <a:srgbClr val="000000"/>
                </a:solidFill>
              </a:rPr>
              <a:t>“конструктор лендингов” в поиске</a:t>
            </a:r>
            <a:endParaRPr sz="24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